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74" r:id="rId2"/>
    <p:sldId id="273"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043"/>
    <a:srgbClr val="008000"/>
    <a:srgbClr val="007297"/>
    <a:srgbClr val="F47721"/>
    <a:srgbClr val="511D87"/>
    <a:srgbClr val="BF83C1"/>
    <a:srgbClr val="874E1A"/>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5" autoAdjust="0"/>
    <p:restoredTop sz="93401" autoAdjust="0"/>
  </p:normalViewPr>
  <p:slideViewPr>
    <p:cSldViewPr snapToGrid="0" snapToObjects="1">
      <p:cViewPr varScale="1">
        <p:scale>
          <a:sx n="56" d="100"/>
          <a:sy n="56" d="100"/>
        </p:scale>
        <p:origin x="2650" y="58"/>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FF551-83E2-244B-A6CA-0A618164DD48}" type="datetimeFigureOut">
              <a:rPr lang="en-US" smtClean="0"/>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A457A-8A11-CF4B-AE96-BDA9B499F97B}" type="slidenum">
              <a:rPr lang="en-US" smtClean="0"/>
              <a:t>‹#›</a:t>
            </a:fld>
            <a:endParaRPr lang="en-US"/>
          </a:p>
        </p:txBody>
      </p:sp>
    </p:spTree>
    <p:extLst>
      <p:ext uri="{BB962C8B-B14F-4D97-AF65-F5344CB8AC3E}">
        <p14:creationId xmlns:p14="http://schemas.microsoft.com/office/powerpoint/2010/main" val="2479042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44DA2-5804-9E49-AC22-44A0F6344330}" type="datetimeFigureOut">
              <a:rPr lang="en-US" smtClean="0"/>
              <a:t>3/2/2020</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CF213-CE87-0F46-8228-63B5A1422DE5}" type="slidenum">
              <a:rPr lang="en-US" smtClean="0"/>
              <a:t>‹#›</a:t>
            </a:fld>
            <a:endParaRPr lang="en-US"/>
          </a:p>
        </p:txBody>
      </p:sp>
    </p:spTree>
    <p:extLst>
      <p:ext uri="{BB962C8B-B14F-4D97-AF65-F5344CB8AC3E}">
        <p14:creationId xmlns:p14="http://schemas.microsoft.com/office/powerpoint/2010/main" val="2975216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Copy">
    <p:spTree>
      <p:nvGrpSpPr>
        <p:cNvPr id="1" name=""/>
        <p:cNvGrpSpPr/>
        <p:nvPr/>
      </p:nvGrpSpPr>
      <p:grpSpPr>
        <a:xfrm>
          <a:off x="0" y="0"/>
          <a:ext cx="0" cy="0"/>
          <a:chOff x="0" y="0"/>
          <a:chExt cx="0" cy="0"/>
        </a:xfrm>
      </p:grpSpPr>
      <p:sp>
        <p:nvSpPr>
          <p:cNvPr id="37"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sp>
        <p:nvSpPr>
          <p:cNvPr id="38" name="Content Placeholder 2"/>
          <p:cNvSpPr>
            <a:spLocks noGrp="1"/>
          </p:cNvSpPr>
          <p:nvPr>
            <p:ph idx="10" hasCustomPrompt="1"/>
          </p:nvPr>
        </p:nvSpPr>
        <p:spPr>
          <a:xfrm>
            <a:off x="457204" y="3986412"/>
            <a:ext cx="4970608"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40" name="Content Placeholder 2"/>
          <p:cNvSpPr>
            <a:spLocks noGrp="1"/>
          </p:cNvSpPr>
          <p:nvPr>
            <p:ph idx="11" hasCustomPrompt="1"/>
          </p:nvPr>
        </p:nvSpPr>
        <p:spPr>
          <a:xfrm>
            <a:off x="5688555" y="3986412"/>
            <a:ext cx="1626642" cy="4756838"/>
          </a:xfrm>
          <a:prstGeom prst="rect">
            <a:avLst/>
          </a:prstGeom>
        </p:spPr>
        <p:txBody>
          <a:bodyPr lIns="0" tIns="0" rIns="0" bIns="0">
            <a:noAutofit/>
          </a:bodyPr>
          <a:lstStyle>
            <a:lvl1pPr marL="0" indent="0">
              <a:buFontTx/>
              <a:buNone/>
              <a:defRPr sz="1200" b="1" i="0">
                <a:solidFill>
                  <a:srgbClr val="75C043"/>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sp>
        <p:nvSpPr>
          <p:cNvPr id="46" name="Content Placeholder 2"/>
          <p:cNvSpPr>
            <a:spLocks noGrp="1"/>
          </p:cNvSpPr>
          <p:nvPr>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spTree>
    <p:extLst>
      <p:ext uri="{BB962C8B-B14F-4D97-AF65-F5344CB8AC3E}">
        <p14:creationId xmlns:p14="http://schemas.microsoft.com/office/powerpoint/2010/main" val="372632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457204" y="457200"/>
            <a:ext cx="6857992" cy="2666847"/>
          </a:xfrm>
          <a:prstGeom prst="rect">
            <a:avLst/>
          </a:prstGeom>
        </p:spPr>
        <p:txBody>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grpSp>
        <p:nvGrpSpPr>
          <p:cNvPr id="22" name="Group 21"/>
          <p:cNvGrpSpPr/>
          <p:nvPr userDrawn="1"/>
        </p:nvGrpSpPr>
        <p:grpSpPr>
          <a:xfrm>
            <a:off x="464038" y="3032607"/>
            <a:ext cx="6857992" cy="91440"/>
            <a:chOff x="-8195" y="1224149"/>
            <a:chExt cx="9176777" cy="91440"/>
          </a:xfrm>
        </p:grpSpPr>
        <p:sp>
          <p:nvSpPr>
            <p:cNvPr id="23" name="Rectangle 22"/>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cxnSp>
        <p:nvCxnSpPr>
          <p:cNvPr id="32" name="Straight Connector 31"/>
          <p:cNvCxnSpPr/>
          <p:nvPr userDrawn="1"/>
        </p:nvCxnSpPr>
        <p:spPr>
          <a:xfrm>
            <a:off x="5550799" y="3986412"/>
            <a:ext cx="0" cy="475683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57204" y="9202614"/>
            <a:ext cx="6864826"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4" name="Picture 33" descr="SW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9764" y="9368465"/>
            <a:ext cx="1573172" cy="469704"/>
          </a:xfrm>
          <a:prstGeom prst="rect">
            <a:avLst/>
          </a:prstGeom>
        </p:spPr>
      </p:pic>
      <p:pic>
        <p:nvPicPr>
          <p:cNvPr id="2" name="Picture 1" descr="HeatSmar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882" y="9289559"/>
            <a:ext cx="1373755" cy="548610"/>
          </a:xfrm>
          <a:prstGeom prst="rect">
            <a:avLst/>
          </a:prstGeom>
        </p:spPr>
      </p:pic>
      <p:sp>
        <p:nvSpPr>
          <p:cNvPr id="37" name="Content Placeholder 2"/>
          <p:cNvSpPr>
            <a:spLocks noGrp="1"/>
          </p:cNvSpPr>
          <p:nvPr>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sp>
        <p:nvSpPr>
          <p:cNvPr id="38" name="Content Placeholder 2"/>
          <p:cNvSpPr>
            <a:spLocks noGrp="1"/>
          </p:cNvSpPr>
          <p:nvPr>
            <p:ph idx="10" hasCustomPrompt="1"/>
          </p:nvPr>
        </p:nvSpPr>
        <p:spPr>
          <a:xfrm>
            <a:off x="457204" y="3986412"/>
            <a:ext cx="4970608"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39" name="Content Placeholder 2"/>
          <p:cNvSpPr>
            <a:spLocks noGrp="1"/>
          </p:cNvSpPr>
          <p:nvPr>
            <p:ph idx="11" hasCustomPrompt="1"/>
          </p:nvPr>
        </p:nvSpPr>
        <p:spPr>
          <a:xfrm>
            <a:off x="5688555" y="3986412"/>
            <a:ext cx="1626642" cy="4756838"/>
          </a:xfrm>
          <a:prstGeom prst="rect">
            <a:avLst/>
          </a:prstGeom>
        </p:spPr>
        <p:txBody>
          <a:bodyPr lIns="0" tIns="0" rIns="0" bIns="0">
            <a:noAutofit/>
          </a:bodyPr>
          <a:lstStyle>
            <a:lvl1pPr marL="0" indent="0">
              <a:buFontTx/>
              <a:buNone/>
              <a:defRPr sz="1200" b="1" i="0">
                <a:solidFill>
                  <a:srgbClr val="75C043"/>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spTree>
    <p:extLst>
      <p:ext uri="{BB962C8B-B14F-4D97-AF65-F5344CB8AC3E}">
        <p14:creationId xmlns:p14="http://schemas.microsoft.com/office/powerpoint/2010/main" val="146584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2"/>
          <p:cNvSpPr>
            <a:spLocks noGrp="1"/>
          </p:cNvSpPr>
          <p:nvPr>
            <p:ph type="pic" idx="1" hasCustomPrompt="1"/>
          </p:nvPr>
        </p:nvSpPr>
        <p:spPr>
          <a:xfrm>
            <a:off x="457204" y="457200"/>
            <a:ext cx="6857992" cy="2666847"/>
          </a:xfrm>
          <a:prstGeom prst="rect">
            <a:avLst/>
          </a:prstGeom>
        </p:spPr>
        <p:txBody>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grpSp>
        <p:nvGrpSpPr>
          <p:cNvPr id="11" name="Group 10"/>
          <p:cNvGrpSpPr/>
          <p:nvPr userDrawn="1"/>
        </p:nvGrpSpPr>
        <p:grpSpPr>
          <a:xfrm>
            <a:off x="464038" y="3032607"/>
            <a:ext cx="6857992" cy="91440"/>
            <a:chOff x="-8195" y="1224149"/>
            <a:chExt cx="9176777" cy="91440"/>
          </a:xfrm>
        </p:grpSpPr>
        <p:sp>
          <p:nvSpPr>
            <p:cNvPr id="12" name="Rectangle 11"/>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cxnSp>
        <p:nvCxnSpPr>
          <p:cNvPr id="19" name="Straight Connector 18"/>
          <p:cNvCxnSpPr/>
          <p:nvPr userDrawn="1"/>
        </p:nvCxnSpPr>
        <p:spPr>
          <a:xfrm>
            <a:off x="5550799" y="3986412"/>
            <a:ext cx="0" cy="475683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457204" y="9202614"/>
            <a:ext cx="6864826"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W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4609" y="9368465"/>
            <a:ext cx="1573172" cy="469704"/>
          </a:xfrm>
          <a:prstGeom prst="rect">
            <a:avLst/>
          </a:prstGeom>
        </p:spPr>
      </p:pic>
      <p:pic>
        <p:nvPicPr>
          <p:cNvPr id="2" name="Picture 1" descr="WestchesterPower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7861" y="9334556"/>
            <a:ext cx="1359931" cy="516967"/>
          </a:xfrm>
          <a:prstGeom prst="rect">
            <a:avLst/>
          </a:prstGeom>
        </p:spPr>
      </p:pic>
      <p:sp>
        <p:nvSpPr>
          <p:cNvPr id="27" name="Content Placeholder 2"/>
          <p:cNvSpPr>
            <a:spLocks noGrp="1"/>
          </p:cNvSpPr>
          <p:nvPr>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sp>
        <p:nvSpPr>
          <p:cNvPr id="34" name="Content Placeholder 2"/>
          <p:cNvSpPr>
            <a:spLocks noGrp="1"/>
          </p:cNvSpPr>
          <p:nvPr>
            <p:ph idx="10" hasCustomPrompt="1"/>
          </p:nvPr>
        </p:nvSpPr>
        <p:spPr>
          <a:xfrm>
            <a:off x="457204" y="3986412"/>
            <a:ext cx="4970608"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35" name="Content Placeholder 2"/>
          <p:cNvSpPr>
            <a:spLocks noGrp="1"/>
          </p:cNvSpPr>
          <p:nvPr>
            <p:ph idx="11" hasCustomPrompt="1"/>
          </p:nvPr>
        </p:nvSpPr>
        <p:spPr>
          <a:xfrm>
            <a:off x="5688555" y="3986412"/>
            <a:ext cx="1626642" cy="4756838"/>
          </a:xfrm>
          <a:prstGeom prst="rect">
            <a:avLst/>
          </a:prstGeom>
        </p:spPr>
        <p:txBody>
          <a:bodyPr lIns="0" tIns="0" rIns="0" bIns="0">
            <a:noAutofit/>
          </a:bodyPr>
          <a:lstStyle>
            <a:lvl1pPr marL="0" indent="0">
              <a:buFontTx/>
              <a:buNone/>
              <a:defRPr sz="1200" b="1" i="0">
                <a:solidFill>
                  <a:srgbClr val="75C043"/>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spTree>
    <p:extLst>
      <p:ext uri="{BB962C8B-B14F-4D97-AF65-F5344CB8AC3E}">
        <p14:creationId xmlns:p14="http://schemas.microsoft.com/office/powerpoint/2010/main" val="30815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Copy, Picture">
    <p:spTree>
      <p:nvGrpSpPr>
        <p:cNvPr id="1" name=""/>
        <p:cNvGrpSpPr/>
        <p:nvPr/>
      </p:nvGrpSpPr>
      <p:grpSpPr>
        <a:xfrm>
          <a:off x="0" y="0"/>
          <a:ext cx="0" cy="0"/>
          <a:chOff x="0" y="0"/>
          <a:chExt cx="0" cy="0"/>
        </a:xfrm>
      </p:grpSpPr>
      <p:sp>
        <p:nvSpPr>
          <p:cNvPr id="31" name="Rectangle 30"/>
          <p:cNvSpPr/>
          <p:nvPr userDrawn="1"/>
        </p:nvSpPr>
        <p:spPr>
          <a:xfrm>
            <a:off x="5688554" y="3986411"/>
            <a:ext cx="1633475" cy="4756838"/>
          </a:xfrm>
          <a:prstGeom prst="rect">
            <a:avLst/>
          </a:prstGeom>
          <a:gradFill flip="none" rotWithShape="1">
            <a:gsLst>
              <a:gs pos="0">
                <a:srgbClr val="32C2D9"/>
              </a:gs>
              <a:gs pos="100000">
                <a:srgbClr val="007297"/>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icture Placeholder 2"/>
          <p:cNvSpPr>
            <a:spLocks noGrp="1"/>
          </p:cNvSpPr>
          <p:nvPr>
            <p:ph type="pic" idx="1" hasCustomPrompt="1"/>
          </p:nvPr>
        </p:nvSpPr>
        <p:spPr>
          <a:xfrm>
            <a:off x="457204" y="457200"/>
            <a:ext cx="6857992" cy="2666847"/>
          </a:xfrm>
          <a:prstGeom prst="rect">
            <a:avLst/>
          </a:prstGeom>
        </p:spPr>
        <p:txBody>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grpSp>
        <p:nvGrpSpPr>
          <p:cNvPr id="19" name="Group 18"/>
          <p:cNvGrpSpPr/>
          <p:nvPr userDrawn="1"/>
        </p:nvGrpSpPr>
        <p:grpSpPr>
          <a:xfrm>
            <a:off x="464038" y="3032607"/>
            <a:ext cx="6857992" cy="91440"/>
            <a:chOff x="-8195" y="1224149"/>
            <a:chExt cx="9176777" cy="91440"/>
          </a:xfrm>
        </p:grpSpPr>
        <p:sp>
          <p:nvSpPr>
            <p:cNvPr id="20" name="Rectangle 19"/>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4" name="Picture 23" descr="SW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4165" y="9368465"/>
            <a:ext cx="1573172" cy="469704"/>
          </a:xfrm>
          <a:prstGeom prst="rect">
            <a:avLst/>
          </a:prstGeom>
        </p:spPr>
      </p:pic>
      <p:sp>
        <p:nvSpPr>
          <p:cNvPr id="25"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sp>
        <p:nvSpPr>
          <p:cNvPr id="26" name="Content Placeholder 2"/>
          <p:cNvSpPr>
            <a:spLocks noGrp="1"/>
          </p:cNvSpPr>
          <p:nvPr>
            <p:ph idx="10" hasCustomPrompt="1"/>
          </p:nvPr>
        </p:nvSpPr>
        <p:spPr>
          <a:xfrm>
            <a:off x="457203" y="3986411"/>
            <a:ext cx="5072007"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9144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13" name="Content Placeholder 2"/>
          <p:cNvSpPr>
            <a:spLocks noGrp="1"/>
          </p:cNvSpPr>
          <p:nvPr>
            <p:ph idx="11" hasCustomPrompt="1"/>
          </p:nvPr>
        </p:nvSpPr>
        <p:spPr>
          <a:xfrm>
            <a:off x="5851585" y="4142053"/>
            <a:ext cx="1318805" cy="4493737"/>
          </a:xfrm>
          <a:prstGeom prst="rect">
            <a:avLst/>
          </a:prstGeom>
        </p:spPr>
        <p:txBody>
          <a:bodyPr lIns="0" tIns="0" rIns="0" bIns="0">
            <a:noAutofit/>
          </a:bodyPr>
          <a:lstStyle>
            <a:lvl1pPr marL="0" indent="0">
              <a:buFontTx/>
              <a:buNone/>
              <a:defRPr sz="1200" b="1" i="0">
                <a:solidFill>
                  <a:schemeClr val="bg1"/>
                </a:solidFill>
                <a:latin typeface="Arial Narrow"/>
                <a:cs typeface="Arial Narrow"/>
              </a:defRPr>
            </a:lvl1pPr>
            <a:lvl2pPr marL="0" indent="0">
              <a:spcBef>
                <a:spcPts val="600"/>
              </a:spcBef>
              <a:buFontTx/>
              <a:buNone/>
              <a:defRPr sz="1000" b="0" i="0">
                <a:solidFill>
                  <a:schemeClr val="bg1"/>
                </a:solidFill>
                <a:latin typeface="Arial"/>
                <a:cs typeface="Arial"/>
              </a:defRPr>
            </a:lvl2pPr>
            <a:lvl3pPr marL="274320" indent="-91440">
              <a:spcBef>
                <a:spcPts val="600"/>
              </a:spcBef>
              <a:buClrTx/>
              <a:defRPr sz="1000" b="0" i="0">
                <a:solidFill>
                  <a:schemeClr val="bg1"/>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cxnSp>
        <p:nvCxnSpPr>
          <p:cNvPr id="14" name="Straight Connector 13"/>
          <p:cNvCxnSpPr/>
          <p:nvPr userDrawn="1"/>
        </p:nvCxnSpPr>
        <p:spPr>
          <a:xfrm flipH="1">
            <a:off x="457204" y="9202614"/>
            <a:ext cx="6864826"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Content Placeholder 2"/>
          <p:cNvSpPr>
            <a:spLocks noGrp="1"/>
          </p:cNvSpPr>
          <p:nvPr>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cxnSp>
        <p:nvCxnSpPr>
          <p:cNvPr id="36" name="Straight Connector 35"/>
          <p:cNvCxnSpPr/>
          <p:nvPr userDrawn="1"/>
        </p:nvCxnSpPr>
        <p:spPr>
          <a:xfrm>
            <a:off x="5609413" y="3986412"/>
            <a:ext cx="0" cy="475683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5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with Summary Bar">
    <p:spTree>
      <p:nvGrpSpPr>
        <p:cNvPr id="1" name=""/>
        <p:cNvGrpSpPr/>
        <p:nvPr/>
      </p:nvGrpSpPr>
      <p:grpSpPr>
        <a:xfrm>
          <a:off x="0" y="0"/>
          <a:ext cx="0" cy="0"/>
          <a:chOff x="0" y="0"/>
          <a:chExt cx="0" cy="0"/>
        </a:xfrm>
      </p:grpSpPr>
      <p:sp>
        <p:nvSpPr>
          <p:cNvPr id="11" name="Rectangle 10"/>
          <p:cNvSpPr/>
          <p:nvPr userDrawn="1"/>
        </p:nvSpPr>
        <p:spPr>
          <a:xfrm>
            <a:off x="5688554" y="3986411"/>
            <a:ext cx="1633475" cy="4756838"/>
          </a:xfrm>
          <a:prstGeom prst="rect">
            <a:avLst/>
          </a:prstGeom>
          <a:gradFill flip="none" rotWithShape="1">
            <a:gsLst>
              <a:gs pos="0">
                <a:srgbClr val="32C2D9"/>
              </a:gs>
              <a:gs pos="100000">
                <a:srgbClr val="007297"/>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idx="1" hasCustomPrompt="1"/>
          </p:nvPr>
        </p:nvSpPr>
        <p:spPr>
          <a:xfrm>
            <a:off x="457204" y="457200"/>
            <a:ext cx="6857992" cy="2666847"/>
          </a:xfrm>
          <a:prstGeom prst="rect">
            <a:avLst/>
          </a:prstGeom>
        </p:spPr>
        <p:txBody>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grpSp>
        <p:nvGrpSpPr>
          <p:cNvPr id="22" name="Group 21"/>
          <p:cNvGrpSpPr/>
          <p:nvPr userDrawn="1"/>
        </p:nvGrpSpPr>
        <p:grpSpPr>
          <a:xfrm>
            <a:off x="464038" y="3032607"/>
            <a:ext cx="6857992" cy="91440"/>
            <a:chOff x="-8195" y="1224149"/>
            <a:chExt cx="9176777" cy="91440"/>
          </a:xfrm>
        </p:grpSpPr>
        <p:sp>
          <p:nvSpPr>
            <p:cNvPr id="23" name="Rectangle 22"/>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cxnSp>
        <p:nvCxnSpPr>
          <p:cNvPr id="31" name="Straight Connector 30"/>
          <p:cNvCxnSpPr/>
          <p:nvPr userDrawn="1"/>
        </p:nvCxnSpPr>
        <p:spPr>
          <a:xfrm flipH="1">
            <a:off x="457204" y="9202614"/>
            <a:ext cx="6864826"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3" name="Picture 32" descr="SW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9764" y="9368465"/>
            <a:ext cx="1573172" cy="469704"/>
          </a:xfrm>
          <a:prstGeom prst="rect">
            <a:avLst/>
          </a:prstGeom>
        </p:spPr>
      </p:pic>
      <p:pic>
        <p:nvPicPr>
          <p:cNvPr id="34" name="Picture 33" descr="HeatSmar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882" y="9289559"/>
            <a:ext cx="1373755" cy="548610"/>
          </a:xfrm>
          <a:prstGeom prst="rect">
            <a:avLst/>
          </a:prstGeom>
        </p:spPr>
      </p:pic>
      <p:sp>
        <p:nvSpPr>
          <p:cNvPr id="35" name="Content Placeholder 2"/>
          <p:cNvSpPr>
            <a:spLocks noGrp="1"/>
          </p:cNvSpPr>
          <p:nvPr>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sp>
        <p:nvSpPr>
          <p:cNvPr id="36" name="Content Placeholder 2"/>
          <p:cNvSpPr>
            <a:spLocks noGrp="1"/>
          </p:cNvSpPr>
          <p:nvPr>
            <p:ph idx="10" hasCustomPrompt="1"/>
          </p:nvPr>
        </p:nvSpPr>
        <p:spPr>
          <a:xfrm>
            <a:off x="457203" y="3986411"/>
            <a:ext cx="5072007"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9144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38" name="Content Placeholder 2"/>
          <p:cNvSpPr>
            <a:spLocks noGrp="1"/>
          </p:cNvSpPr>
          <p:nvPr>
            <p:ph idx="11" hasCustomPrompt="1"/>
          </p:nvPr>
        </p:nvSpPr>
        <p:spPr>
          <a:xfrm>
            <a:off x="5851585" y="4142053"/>
            <a:ext cx="1318805" cy="4493737"/>
          </a:xfrm>
          <a:prstGeom prst="rect">
            <a:avLst/>
          </a:prstGeom>
        </p:spPr>
        <p:txBody>
          <a:bodyPr lIns="0" tIns="0" rIns="0" bIns="0">
            <a:noAutofit/>
          </a:bodyPr>
          <a:lstStyle>
            <a:lvl1pPr marL="0" indent="0">
              <a:buFontTx/>
              <a:buNone/>
              <a:defRPr sz="1200" b="1" i="0">
                <a:solidFill>
                  <a:schemeClr val="bg1"/>
                </a:solidFill>
                <a:latin typeface="Arial Narrow"/>
                <a:cs typeface="Arial Narrow"/>
              </a:defRPr>
            </a:lvl1pPr>
            <a:lvl2pPr marL="0" indent="0">
              <a:spcBef>
                <a:spcPts val="600"/>
              </a:spcBef>
              <a:buFontTx/>
              <a:buNone/>
              <a:defRPr sz="1000" b="0" i="0">
                <a:solidFill>
                  <a:schemeClr val="bg1"/>
                </a:solidFill>
                <a:latin typeface="Arial"/>
                <a:cs typeface="Arial"/>
              </a:defRPr>
            </a:lvl2pPr>
            <a:lvl3pPr marL="274320" indent="-91440">
              <a:spcBef>
                <a:spcPts val="600"/>
              </a:spcBef>
              <a:buClrTx/>
              <a:defRPr sz="1000" b="0" i="0">
                <a:solidFill>
                  <a:schemeClr val="bg1"/>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cxnSp>
        <p:nvCxnSpPr>
          <p:cNvPr id="39" name="Straight Connector 38"/>
          <p:cNvCxnSpPr/>
          <p:nvPr userDrawn="1"/>
        </p:nvCxnSpPr>
        <p:spPr>
          <a:xfrm>
            <a:off x="5609413" y="3986412"/>
            <a:ext cx="0" cy="475683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04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Transition">
    <p:spTree>
      <p:nvGrpSpPr>
        <p:cNvPr id="1" name=""/>
        <p:cNvGrpSpPr/>
        <p:nvPr/>
      </p:nvGrpSpPr>
      <p:grpSpPr>
        <a:xfrm>
          <a:off x="0" y="0"/>
          <a:ext cx="0" cy="0"/>
          <a:chOff x="0" y="0"/>
          <a:chExt cx="0" cy="0"/>
        </a:xfrm>
      </p:grpSpPr>
      <p:sp>
        <p:nvSpPr>
          <p:cNvPr id="9" name="Rectangle 8"/>
          <p:cNvSpPr/>
          <p:nvPr userDrawn="1"/>
        </p:nvSpPr>
        <p:spPr>
          <a:xfrm>
            <a:off x="5688554" y="3986411"/>
            <a:ext cx="1633475" cy="4756838"/>
          </a:xfrm>
          <a:prstGeom prst="rect">
            <a:avLst/>
          </a:prstGeom>
          <a:gradFill flip="none" rotWithShape="1">
            <a:gsLst>
              <a:gs pos="0">
                <a:srgbClr val="32C2D9"/>
              </a:gs>
              <a:gs pos="100000">
                <a:srgbClr val="007297"/>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2"/>
          <p:cNvSpPr>
            <a:spLocks noGrp="1"/>
          </p:cNvSpPr>
          <p:nvPr>
            <p:ph type="pic" idx="1" hasCustomPrompt="1"/>
          </p:nvPr>
        </p:nvSpPr>
        <p:spPr>
          <a:xfrm>
            <a:off x="457204" y="457200"/>
            <a:ext cx="6857992" cy="2666847"/>
          </a:xfrm>
          <a:prstGeom prst="rect">
            <a:avLst/>
          </a:prstGeom>
        </p:spPr>
        <p:txBody>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grpSp>
        <p:nvGrpSpPr>
          <p:cNvPr id="11" name="Group 10"/>
          <p:cNvGrpSpPr/>
          <p:nvPr userDrawn="1"/>
        </p:nvGrpSpPr>
        <p:grpSpPr>
          <a:xfrm>
            <a:off x="464038" y="3032607"/>
            <a:ext cx="6857992" cy="91440"/>
            <a:chOff x="-8195" y="1224149"/>
            <a:chExt cx="9176777" cy="91440"/>
          </a:xfrm>
        </p:grpSpPr>
        <p:sp>
          <p:nvSpPr>
            <p:cNvPr id="13" name="Rectangle 12"/>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itle 1"/>
          <p:cNvSpPr>
            <a:spLocks noGrp="1"/>
          </p:cNvSpPr>
          <p:nvPr>
            <p:ph type="ctrTitle" hasCustomPrompt="1"/>
          </p:nvPr>
        </p:nvSpPr>
        <p:spPr>
          <a:xfrm>
            <a:off x="457204" y="3353561"/>
            <a:ext cx="6857992" cy="494539"/>
          </a:xfrm>
          <a:prstGeom prst="rect">
            <a:avLst/>
          </a:prstGeom>
        </p:spPr>
        <p:txBody>
          <a:bodyPr lIns="0" tIns="0" rIns="0" bIns="0" anchor="t" anchorCtr="0">
            <a:noAutofit/>
          </a:bodyPr>
          <a:lstStyle>
            <a:lvl1pPr algn="l">
              <a:lnSpc>
                <a:spcPts val="3000"/>
              </a:lnSpc>
              <a:defRPr sz="3400" b="1" i="0" cap="all">
                <a:solidFill>
                  <a:srgbClr val="007297"/>
                </a:solidFill>
                <a:latin typeface="Bebas Neue Regular"/>
                <a:cs typeface="Bebas Neue Regular"/>
              </a:defRPr>
            </a:lvl1pPr>
          </a:lstStyle>
          <a:p>
            <a:r>
              <a:rPr lang="en-US" dirty="0"/>
              <a:t>HEADLINE </a:t>
            </a:r>
          </a:p>
        </p:txBody>
      </p:sp>
      <p:cxnSp>
        <p:nvCxnSpPr>
          <p:cNvPr id="22" name="Straight Connector 21"/>
          <p:cNvCxnSpPr/>
          <p:nvPr userDrawn="1"/>
        </p:nvCxnSpPr>
        <p:spPr>
          <a:xfrm flipH="1">
            <a:off x="457204" y="9202614"/>
            <a:ext cx="6864826"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SW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4609" y="9368465"/>
            <a:ext cx="1573172" cy="469704"/>
          </a:xfrm>
          <a:prstGeom prst="rect">
            <a:avLst/>
          </a:prstGeom>
        </p:spPr>
      </p:pic>
      <p:pic>
        <p:nvPicPr>
          <p:cNvPr id="25" name="Picture 24" descr="WestchesterPower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7861" y="9334556"/>
            <a:ext cx="1359931" cy="516967"/>
          </a:xfrm>
          <a:prstGeom prst="rect">
            <a:avLst/>
          </a:prstGeom>
        </p:spPr>
      </p:pic>
      <p:sp>
        <p:nvSpPr>
          <p:cNvPr id="26" name="Content Placeholder 2"/>
          <p:cNvSpPr>
            <a:spLocks noGrp="1"/>
          </p:cNvSpPr>
          <p:nvPr userDrawn="1">
            <p:ph idx="13" hasCustomPrompt="1"/>
          </p:nvPr>
        </p:nvSpPr>
        <p:spPr>
          <a:xfrm>
            <a:off x="457204" y="8958167"/>
            <a:ext cx="4970608" cy="158400"/>
          </a:xfrm>
          <a:prstGeom prst="rect">
            <a:avLst/>
          </a:prstGeom>
        </p:spPr>
        <p:txBody>
          <a:bodyPr lIns="0" tIns="0" rIns="0" bIns="0" anchor="b" anchorCtr="0">
            <a:noAutofit/>
          </a:bodyPr>
          <a:lstStyle>
            <a:lvl1pPr marL="0" indent="0">
              <a:buFontTx/>
              <a:buNone/>
              <a:defRPr sz="1000" b="0" i="0" baseline="0">
                <a:solidFill>
                  <a:schemeClr val="tx1">
                    <a:lumMod val="85000"/>
                    <a:lumOff val="15000"/>
                  </a:schemeClr>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457200" indent="-182880">
              <a:spcBef>
                <a:spcPts val="600"/>
              </a:spcBef>
              <a:buClr>
                <a:srgbClr val="007297"/>
              </a:buClr>
              <a:defRPr sz="1000" b="0" i="0">
                <a:solidFill>
                  <a:schemeClr val="tx1">
                    <a:lumMod val="85000"/>
                    <a:lumOff val="15000"/>
                  </a:schemeClr>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For more information, contact </a:t>
            </a:r>
          </a:p>
        </p:txBody>
      </p:sp>
      <p:sp>
        <p:nvSpPr>
          <p:cNvPr id="27" name="Content Placeholder 2"/>
          <p:cNvSpPr>
            <a:spLocks noGrp="1"/>
          </p:cNvSpPr>
          <p:nvPr userDrawn="1">
            <p:ph idx="10" hasCustomPrompt="1"/>
          </p:nvPr>
        </p:nvSpPr>
        <p:spPr>
          <a:xfrm>
            <a:off x="457203" y="3986411"/>
            <a:ext cx="5072007" cy="4756838"/>
          </a:xfrm>
          <a:prstGeom prst="rect">
            <a:avLst/>
          </a:prstGeom>
        </p:spPr>
        <p:txBody>
          <a:bodyPr lIns="0" tIns="0" rIns="0" bIns="0">
            <a:noAutofit/>
          </a:bodyPr>
          <a:lstStyle>
            <a:lvl1pPr marL="0" indent="0">
              <a:buFontTx/>
              <a:buNone/>
              <a:defRPr sz="1200" b="1" i="0">
                <a:solidFill>
                  <a:srgbClr val="F47721"/>
                </a:solidFill>
                <a:latin typeface="Arial Narrow"/>
                <a:cs typeface="Arial Narrow"/>
              </a:defRPr>
            </a:lvl1pPr>
            <a:lvl2pPr marL="0" indent="0">
              <a:spcBef>
                <a:spcPts val="600"/>
              </a:spcBef>
              <a:buFontTx/>
              <a:buNone/>
              <a:defRPr sz="1000" b="0" i="0">
                <a:solidFill>
                  <a:schemeClr val="tx1">
                    <a:lumMod val="85000"/>
                    <a:lumOff val="15000"/>
                  </a:schemeClr>
                </a:solidFill>
                <a:latin typeface="Arial"/>
                <a:cs typeface="Arial"/>
              </a:defRPr>
            </a:lvl2pPr>
            <a:lvl3pPr marL="274320" indent="-91440">
              <a:spcBef>
                <a:spcPts val="600"/>
              </a:spcBef>
              <a:buClr>
                <a:srgbClr val="007297"/>
              </a:buClr>
              <a:defRPr sz="1000" b="0" i="0">
                <a:solidFill>
                  <a:schemeClr val="tx1">
                    <a:lumMod val="85000"/>
                    <a:lumOff val="15000"/>
                  </a:schemeClr>
                </a:solidFill>
                <a:latin typeface="Arial"/>
                <a:cs typeface="Arial"/>
              </a:defRPr>
            </a:lvl3pPr>
            <a:lvl4pPr marL="640080" indent="-9144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a:p>
            <a:pPr lvl="3"/>
            <a:r>
              <a:rPr lang="en-US" dirty="0"/>
              <a:t>Second Bullet level</a:t>
            </a:r>
          </a:p>
        </p:txBody>
      </p:sp>
      <p:sp>
        <p:nvSpPr>
          <p:cNvPr id="29" name="Content Placeholder 2"/>
          <p:cNvSpPr>
            <a:spLocks noGrp="1"/>
          </p:cNvSpPr>
          <p:nvPr userDrawn="1">
            <p:ph idx="11" hasCustomPrompt="1"/>
          </p:nvPr>
        </p:nvSpPr>
        <p:spPr>
          <a:xfrm>
            <a:off x="5851585" y="4142053"/>
            <a:ext cx="1318805" cy="4493737"/>
          </a:xfrm>
          <a:prstGeom prst="rect">
            <a:avLst/>
          </a:prstGeom>
        </p:spPr>
        <p:txBody>
          <a:bodyPr lIns="0" tIns="0" rIns="0" bIns="0">
            <a:noAutofit/>
          </a:bodyPr>
          <a:lstStyle>
            <a:lvl1pPr marL="0" indent="0">
              <a:buFontTx/>
              <a:buNone/>
              <a:defRPr sz="1200" b="1" i="0">
                <a:solidFill>
                  <a:schemeClr val="bg1"/>
                </a:solidFill>
                <a:latin typeface="Arial Narrow"/>
                <a:cs typeface="Arial Narrow"/>
              </a:defRPr>
            </a:lvl1pPr>
            <a:lvl2pPr marL="0" indent="0">
              <a:spcBef>
                <a:spcPts val="600"/>
              </a:spcBef>
              <a:buFontTx/>
              <a:buNone/>
              <a:defRPr sz="1000" b="0" i="0">
                <a:solidFill>
                  <a:schemeClr val="bg1"/>
                </a:solidFill>
                <a:latin typeface="Arial"/>
                <a:cs typeface="Arial"/>
              </a:defRPr>
            </a:lvl2pPr>
            <a:lvl3pPr marL="274320" indent="-91440">
              <a:spcBef>
                <a:spcPts val="600"/>
              </a:spcBef>
              <a:buClrTx/>
              <a:defRPr sz="1000" b="0" i="0">
                <a:solidFill>
                  <a:schemeClr val="bg1"/>
                </a:solidFill>
                <a:latin typeface="Arial"/>
                <a:cs typeface="Arial"/>
              </a:defRPr>
            </a:lvl3pPr>
            <a:lvl4pPr marL="914400" indent="-182880">
              <a:spcBef>
                <a:spcPts val="600"/>
              </a:spcBef>
              <a:defRPr sz="1000" b="0" i="0">
                <a:solidFill>
                  <a:schemeClr val="tx1">
                    <a:lumMod val="85000"/>
                    <a:lumOff val="15000"/>
                  </a:schemeClr>
                </a:solidFill>
                <a:latin typeface="Arial"/>
                <a:cs typeface="Arial"/>
              </a:defRPr>
            </a:lvl4pPr>
            <a:lvl5pPr>
              <a:defRPr sz="1400" b="0" i="0">
                <a:solidFill>
                  <a:schemeClr val="tx1">
                    <a:lumMod val="85000"/>
                    <a:lumOff val="15000"/>
                  </a:schemeClr>
                </a:solidFill>
                <a:latin typeface="Arial"/>
                <a:cs typeface="Arial"/>
              </a:defRPr>
            </a:lvl5pPr>
          </a:lstStyle>
          <a:p>
            <a:pPr lvl="0"/>
            <a:r>
              <a:rPr lang="en-US" dirty="0"/>
              <a:t>Subhead here</a:t>
            </a:r>
          </a:p>
          <a:p>
            <a:pPr lvl="1"/>
            <a:r>
              <a:rPr lang="en-US" dirty="0"/>
              <a:t>Body copy here</a:t>
            </a:r>
          </a:p>
          <a:p>
            <a:pPr lvl="2"/>
            <a:r>
              <a:rPr lang="en-US" dirty="0"/>
              <a:t>Bullet level</a:t>
            </a:r>
          </a:p>
        </p:txBody>
      </p:sp>
      <p:cxnSp>
        <p:nvCxnSpPr>
          <p:cNvPr id="30" name="Straight Connector 29"/>
          <p:cNvCxnSpPr/>
          <p:nvPr userDrawn="1"/>
        </p:nvCxnSpPr>
        <p:spPr>
          <a:xfrm>
            <a:off x="5609413" y="3986412"/>
            <a:ext cx="0" cy="475683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822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59303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0" r:id="rId4"/>
    <p:sldLayoutId id="2147483658" r:id="rId5"/>
    <p:sldLayoutId id="2147483652"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westchesterpower.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039" y="1857713"/>
            <a:ext cx="4748041" cy="7525137"/>
          </a:xfrm>
          <a:prstGeom prst="rect">
            <a:avLst/>
          </a:prstGeom>
        </p:spPr>
        <p:txBody>
          <a:bodyPr wrap="square" lIns="0" tIns="0" rIns="0">
            <a:spAutoFit/>
          </a:bodyPr>
          <a:lstStyle/>
          <a:p>
            <a:pPr lvl="0">
              <a:spcBef>
                <a:spcPts val="1800"/>
              </a:spcBef>
            </a:pPr>
            <a:r>
              <a:rPr lang="en-US" sz="1400" b="1" dirty="0">
                <a:solidFill>
                  <a:srgbClr val="F47721"/>
                </a:solidFill>
                <a:latin typeface="Arial Narrow"/>
                <a:cs typeface="Arial Narrow"/>
              </a:rPr>
              <a:t>1. QUE ES WESTCHESTER POWER?</a:t>
            </a:r>
          </a:p>
          <a:p>
            <a:r>
              <a:rPr lang="es-ES_tradnl" sz="1100" dirty="0">
                <a:latin typeface="Arial Narrow" panose="020B0604020202020204" pitchFamily="34" charset="0"/>
                <a:cs typeface="Arial Narrow" panose="020B0604020202020204" pitchFamily="34" charset="0"/>
              </a:rPr>
              <a:t>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un programa de </a:t>
            </a:r>
            <a:r>
              <a:rPr lang="es-ES_tradnl" sz="1100" dirty="0" err="1">
                <a:latin typeface="Arial Narrow" panose="020B0604020202020204" pitchFamily="34" charset="0"/>
                <a:cs typeface="Arial Narrow" panose="020B0604020202020204" pitchFamily="34" charset="0"/>
              </a:rPr>
              <a:t>Sustainable</a:t>
            </a:r>
            <a:r>
              <a:rPr lang="es-ES_tradnl" sz="1100" dirty="0">
                <a:latin typeface="Arial Narrow" panose="020B0604020202020204" pitchFamily="34" charset="0"/>
                <a:cs typeface="Arial Narrow" panose="020B0604020202020204" pitchFamily="34" charset="0"/>
              </a:rPr>
              <a:t> Westchester, permite a las comunidades participantes de Westchester unirse para comprar el suministro de electricidad a granel. 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ofrece dos opciones de energía: energía hidroeléctrica del estado de Nueva York 100% renovable y energía básica (energía convencional), cual es una mezcla de combustibles fósiles y energía renovable.</a:t>
            </a:r>
          </a:p>
          <a:p>
            <a:endParaRPr lang="en-US" sz="1100" dirty="0">
              <a:latin typeface="Arial" panose="020B0604020202020204" pitchFamily="34" charset="0"/>
              <a:cs typeface="Arial" panose="020B0604020202020204" pitchFamily="34" charset="0"/>
            </a:endParaRPr>
          </a:p>
          <a:p>
            <a:r>
              <a:rPr lang="en-US" sz="1400" b="1" dirty="0">
                <a:solidFill>
                  <a:srgbClr val="F47721"/>
                </a:solidFill>
                <a:latin typeface="Arial" panose="020B0604020202020204" pitchFamily="34" charset="0"/>
                <a:cs typeface="Arial" panose="020B0604020202020204" pitchFamily="34" charset="0"/>
              </a:rPr>
              <a:t>2. </a:t>
            </a:r>
            <a:r>
              <a:rPr lang="es-ES_tradnl" sz="1400" b="1" dirty="0">
                <a:solidFill>
                  <a:srgbClr val="F47721"/>
                </a:solidFill>
                <a:latin typeface="Arial" panose="020B0604020202020204" pitchFamily="34" charset="0"/>
                <a:cs typeface="Arial" panose="020B0604020202020204" pitchFamily="34" charset="0"/>
              </a:rPr>
              <a:t>¿CUÁL ES EL BENEFICIO DEL PROGRAMA</a:t>
            </a:r>
            <a:r>
              <a:rPr lang="en-US" sz="1400" b="1" dirty="0">
                <a:solidFill>
                  <a:srgbClr val="F47721"/>
                </a:solidFill>
                <a:latin typeface="Arial" panose="020B0604020202020204" pitchFamily="34" charset="0"/>
                <a:cs typeface="Arial" panose="020B0604020202020204" pitchFamily="34" charset="0"/>
              </a:rPr>
              <a:t>?</a:t>
            </a:r>
          </a:p>
          <a:p>
            <a:r>
              <a:rPr lang="es-ES_tradnl" sz="1100" dirty="0">
                <a:latin typeface="Arial Narrow" panose="020B0604020202020204" pitchFamily="34" charset="0"/>
                <a:cs typeface="Arial Narrow" panose="020B0604020202020204" pitchFamily="34" charset="0"/>
              </a:rPr>
              <a:t>El programa ofrece acceso a energía limpia, renovable y asequible a través de un programa sin fines de lucro examinado por su municipio. Es una forma segura y fácil para que los residentes municipales y las pequeñas empresas participen en las opciones de suministro del mercado sin tener que navegar por el confuso mundo de las Empresas de Servicios Energéticos (</a:t>
            </a:r>
            <a:r>
              <a:rPr lang="es-ES_tradnl" sz="1100" dirty="0" err="1">
                <a:latin typeface="Arial Narrow" panose="020B0604020202020204" pitchFamily="34" charset="0"/>
                <a:cs typeface="Arial Narrow" panose="020B0604020202020204" pitchFamily="34" charset="0"/>
              </a:rPr>
              <a:t>ESCOs</a:t>
            </a:r>
            <a:r>
              <a:rPr lang="es-ES_tradnl" sz="1100" dirty="0">
                <a:latin typeface="Arial Narrow" panose="020B0604020202020204" pitchFamily="34" charset="0"/>
                <a:cs typeface="Arial Narrow" panose="020B0604020202020204" pitchFamily="34" charset="0"/>
              </a:rPr>
              <a:t>).</a:t>
            </a:r>
            <a:endParaRPr lang="en-US" sz="1100" dirty="0">
              <a:latin typeface="Arial Narrow" panose="020B0604020202020204" pitchFamily="34" charset="0"/>
              <a:cs typeface="Arial Narrow" panose="020B0604020202020204" pitchFamily="34" charset="0"/>
            </a:endParaRPr>
          </a:p>
          <a:p>
            <a:pPr lvl="0">
              <a:spcBef>
                <a:spcPts val="1500"/>
              </a:spcBef>
            </a:pPr>
            <a:r>
              <a:rPr lang="es-ES_tradnl" sz="1400" b="1" dirty="0">
                <a:solidFill>
                  <a:srgbClr val="F47721"/>
                </a:solidFill>
                <a:latin typeface="Arial" panose="020B0604020202020204" pitchFamily="34" charset="0"/>
                <a:cs typeface="Arial" panose="020B0604020202020204" pitchFamily="34" charset="0"/>
              </a:rPr>
              <a:t>3. ¿WESTCHESTER POWER REEMPLAZA MI EMPRESA DE SERVICIOS ELECTRICOS ACTUAL</a:t>
            </a:r>
            <a:r>
              <a:rPr lang="en-US" sz="1400" b="1" dirty="0">
                <a:solidFill>
                  <a:srgbClr val="F47721"/>
                </a:solidFill>
                <a:latin typeface="Arial" panose="020B0604020202020204" pitchFamily="34" charset="0"/>
                <a:cs typeface="Arial" panose="020B0604020202020204" pitchFamily="34" charset="0"/>
              </a:rPr>
              <a:t> </a:t>
            </a:r>
            <a:r>
              <a:rPr lang="es-ES_tradnl" sz="1400" b="1" dirty="0">
                <a:solidFill>
                  <a:srgbClr val="F47721"/>
                </a:solidFill>
                <a:latin typeface="Arial" panose="020B0604020202020204" pitchFamily="34" charset="0"/>
                <a:cs typeface="Arial" panose="020B0604020202020204" pitchFamily="34" charset="0"/>
              </a:rPr>
              <a:t>?</a:t>
            </a:r>
            <a:r>
              <a:rPr lang="en-US" sz="1400" b="1" dirty="0">
                <a:solidFill>
                  <a:srgbClr val="F47721"/>
                </a:solidFill>
                <a:latin typeface="Arial" panose="020B0604020202020204" pitchFamily="34" charset="0"/>
                <a:cs typeface="Arial" panose="020B0604020202020204" pitchFamily="34" charset="0"/>
              </a:rPr>
              <a:t> </a:t>
            </a:r>
          </a:p>
          <a:p>
            <a:r>
              <a:rPr lang="es-ES_tradnl" sz="1100" dirty="0">
                <a:latin typeface="Arial Narrow" panose="020B0604020202020204" pitchFamily="34" charset="0"/>
                <a:cs typeface="Arial Narrow" panose="020B0604020202020204" pitchFamily="34" charset="0"/>
              </a:rPr>
              <a:t>No, su empresa de servicios </a:t>
            </a:r>
            <a:r>
              <a:rPr lang="es-ES_tradnl" sz="1100" dirty="0" err="1">
                <a:latin typeface="Arial Narrow" panose="020B0604020202020204" pitchFamily="34" charset="0"/>
                <a:cs typeface="Arial Narrow" panose="020B0604020202020204" pitchFamily="34" charset="0"/>
              </a:rPr>
              <a:t>electricos</a:t>
            </a:r>
            <a:r>
              <a:rPr lang="es-ES_tradnl" sz="1100" dirty="0">
                <a:latin typeface="Arial Narrow" panose="020B0604020202020204" pitchFamily="34" charset="0"/>
                <a:cs typeface="Arial Narrow" panose="020B0604020202020204" pitchFamily="34" charset="0"/>
              </a:rPr>
              <a:t> actual (Con Ed) continuará entregando su energía, manteniendo líneas y respondiendo a cortes de servicio. La ley requiere que Con Ed proporcione el mismo servicio al cliente a todos los residentes, independientemente de la inscripción en este programa. Recibirá solo una factura de Con Ed; en la cual verá líneas separadas para el </a:t>
            </a:r>
            <a:r>
              <a:rPr lang="es-ES_tradnl" sz="1100" b="1" dirty="0">
                <a:latin typeface="Arial Narrow" panose="020B0604020202020204" pitchFamily="34" charset="0"/>
                <a:cs typeface="Arial Narrow" panose="020B0604020202020204" pitchFamily="34" charset="0"/>
              </a:rPr>
              <a:t>suministro</a:t>
            </a:r>
            <a:r>
              <a:rPr lang="es-ES_tradnl" sz="1100" dirty="0">
                <a:latin typeface="Arial Narrow" panose="020B0604020202020204" pitchFamily="34" charset="0"/>
                <a:cs typeface="Arial Narrow" panose="020B0604020202020204" pitchFamily="34" charset="0"/>
              </a:rPr>
              <a:t> de electricidad (a través del proveedor de 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a:t>
            </a:r>
            <a:r>
              <a:rPr lang="es-ES_tradnl" sz="1100" dirty="0" err="1">
                <a:latin typeface="Arial Narrow" panose="020B0604020202020204" pitchFamily="34" charset="0"/>
                <a:cs typeface="Arial Narrow" panose="020B0604020202020204" pitchFamily="34" charset="0"/>
              </a:rPr>
              <a:t>Constellation</a:t>
            </a:r>
            <a:r>
              <a:rPr lang="es-ES_tradnl" sz="1100" dirty="0">
                <a:latin typeface="Arial Narrow" panose="020B0604020202020204" pitchFamily="34" charset="0"/>
                <a:cs typeface="Arial Narrow" panose="020B0604020202020204" pitchFamily="34" charset="0"/>
              </a:rPr>
              <a:t> New </a:t>
            </a:r>
            <a:r>
              <a:rPr lang="es-ES_tradnl" sz="1100" dirty="0" err="1">
                <a:latin typeface="Arial Narrow" panose="020B0604020202020204" pitchFamily="34" charset="0"/>
                <a:cs typeface="Arial Narrow" panose="020B0604020202020204" pitchFamily="34" charset="0"/>
              </a:rPr>
              <a:t>Energy</a:t>
            </a:r>
            <a:r>
              <a:rPr lang="es-ES_tradnl" sz="1100" dirty="0">
                <a:latin typeface="Arial Narrow" panose="020B0604020202020204" pitchFamily="34" charset="0"/>
                <a:cs typeface="Arial Narrow" panose="020B0604020202020204" pitchFamily="34" charset="0"/>
              </a:rPr>
              <a:t>) y la </a:t>
            </a:r>
            <a:r>
              <a:rPr lang="es-ES_tradnl" sz="1100" b="1" dirty="0">
                <a:latin typeface="Arial Narrow" panose="020B0604020202020204" pitchFamily="34" charset="0"/>
                <a:cs typeface="Arial Narrow" panose="020B0604020202020204" pitchFamily="34" charset="0"/>
              </a:rPr>
              <a:t>entrega</a:t>
            </a:r>
            <a:r>
              <a:rPr lang="es-ES_tradnl" sz="1100" dirty="0">
                <a:latin typeface="Arial Narrow" panose="020B0604020202020204" pitchFamily="34" charset="0"/>
                <a:cs typeface="Arial Narrow" panose="020B0604020202020204" pitchFamily="34" charset="0"/>
              </a:rPr>
              <a:t> de electricidad (a través de Con Ed).</a:t>
            </a:r>
            <a:endParaRPr lang="en-US" sz="1100" dirty="0">
              <a:latin typeface="Arial Narrow" panose="020B0604020202020204" pitchFamily="34" charset="0"/>
              <a:cs typeface="Arial Narrow" panose="020B0604020202020204" pitchFamily="34" charset="0"/>
            </a:endParaRPr>
          </a:p>
          <a:p>
            <a:endParaRPr lang="es-ES_tradnl" sz="1400" b="1" dirty="0">
              <a:solidFill>
                <a:srgbClr val="F47721"/>
              </a:solidFill>
              <a:latin typeface="Arial" panose="020B0604020202020204" pitchFamily="34" charset="0"/>
              <a:cs typeface="Arial" panose="020B0604020202020204" pitchFamily="34" charset="0"/>
            </a:endParaRPr>
          </a:p>
          <a:p>
            <a:r>
              <a:rPr lang="es-ES_tradnl" sz="1400" b="1" dirty="0">
                <a:solidFill>
                  <a:srgbClr val="F47721"/>
                </a:solidFill>
                <a:latin typeface="Arial" panose="020B0604020202020204" pitchFamily="34" charset="0"/>
                <a:cs typeface="Arial" panose="020B0604020202020204" pitchFamily="34" charset="0"/>
              </a:rPr>
              <a:t>4. ¿AHORRARÉ DINERO?</a:t>
            </a:r>
            <a:endParaRPr lang="en-US" sz="1400" b="1" dirty="0">
              <a:solidFill>
                <a:srgbClr val="F47721"/>
              </a:solidFill>
              <a:latin typeface="Arial" panose="020B0604020202020204" pitchFamily="34" charset="0"/>
              <a:cs typeface="Arial" panose="020B0604020202020204" pitchFamily="34" charset="0"/>
            </a:endParaRPr>
          </a:p>
          <a:p>
            <a:r>
              <a:rPr lang="es-ES_tradnl" sz="1100" dirty="0">
                <a:latin typeface="Arial Narrow" panose="020B0604020202020204" pitchFamily="34" charset="0"/>
                <a:cs typeface="Arial Narrow" panose="020B0604020202020204" pitchFamily="34" charset="0"/>
              </a:rPr>
              <a:t>Este programa de TARIFAS FIJAS proporciona protección de tarifas y seguro contra picos de tarifas de servicios públicos, así como tarifas más altas de energía de Con Ed, que pueden ser el resultado de la volatilidad y la naturaleza impredecible de los precios de comercialización de energía. Sin embargo, ahorros no pueden garantizarse y solo pueden evaluarse razonablemente durante el plazo del contrato o el período de participación individual, no a corto plazo. En cualquier mes, las tarifas de Con Ed pueden ser más altas o más bajas que nuestra tarifa fija.</a:t>
            </a:r>
            <a:endParaRPr lang="en-US" sz="1100" dirty="0">
              <a:latin typeface="Arial Narrow" panose="020B0604020202020204" pitchFamily="34" charset="0"/>
              <a:cs typeface="Arial Narrow" panose="020B0604020202020204" pitchFamily="34" charset="0"/>
            </a:endParaRPr>
          </a:p>
          <a:p>
            <a:pPr lvl="0">
              <a:spcBef>
                <a:spcPts val="1500"/>
              </a:spcBef>
            </a:pPr>
            <a:r>
              <a:rPr lang="en-US" sz="1400" b="1" dirty="0">
                <a:solidFill>
                  <a:srgbClr val="F47721"/>
                </a:solidFill>
                <a:latin typeface="Arial Narrow"/>
                <a:cs typeface="Arial Narrow"/>
              </a:rPr>
              <a:t>5. </a:t>
            </a:r>
            <a:r>
              <a:rPr lang="en-US" sz="1400" b="1" dirty="0">
                <a:solidFill>
                  <a:srgbClr val="F47721"/>
                </a:solidFill>
                <a:latin typeface="Arial" panose="020B0604020202020204" pitchFamily="34" charset="0"/>
                <a:cs typeface="Arial" panose="020B0604020202020204" pitchFamily="34" charset="0"/>
              </a:rPr>
              <a:t>¿POR QUÉ ME HAN MATRICULADO? </a:t>
            </a:r>
          </a:p>
          <a:p>
            <a:r>
              <a:rPr lang="es-ES_tradnl" sz="1100" dirty="0">
                <a:latin typeface="Arial Narrow" panose="020B0604020202020204" pitchFamily="34" charset="0"/>
                <a:cs typeface="Arial Narrow" panose="020B0604020202020204" pitchFamily="34" charset="0"/>
              </a:rPr>
              <a:t>Su municipio ha designado a 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como </a:t>
            </a:r>
            <a:r>
              <a:rPr lang="en-US" sz="1100" dirty="0">
                <a:latin typeface="Arial Narrow" panose="020B0604020202020204" pitchFamily="34" charset="0"/>
                <a:cs typeface="Arial Narrow" panose="020B0604020202020204" pitchFamily="34" charset="0"/>
              </a:rPr>
              <a:t>el </a:t>
            </a:r>
            <a:r>
              <a:rPr lang="en-US" sz="1100" dirty="0" err="1">
                <a:latin typeface="Arial Narrow" panose="020B0604020202020204" pitchFamily="34" charset="0"/>
                <a:cs typeface="Arial Narrow" panose="020B0604020202020204" pitchFamily="34" charset="0"/>
              </a:rPr>
              <a:t>proveedor</a:t>
            </a:r>
            <a:r>
              <a:rPr lang="en-US" sz="1100" dirty="0">
                <a:latin typeface="Arial Narrow" panose="020B0604020202020204" pitchFamily="34" charset="0"/>
                <a:cs typeface="Arial Narrow" panose="020B0604020202020204" pitchFamily="34" charset="0"/>
              </a:rPr>
              <a:t> de </a:t>
            </a:r>
            <a:r>
              <a:rPr lang="en-US" sz="1100" dirty="0" err="1">
                <a:latin typeface="Arial Narrow" panose="020B0604020202020204" pitchFamily="34" charset="0"/>
                <a:cs typeface="Arial Narrow" panose="020B0604020202020204" pitchFamily="34" charset="0"/>
              </a:rPr>
              <a:t>energía</a:t>
            </a:r>
            <a:r>
              <a:rPr lang="en-US" sz="1100" dirty="0">
                <a:latin typeface="Arial Narrow" panose="020B0604020202020204" pitchFamily="34" charset="0"/>
                <a:cs typeface="Arial Narrow" panose="020B0604020202020204" pitchFamily="34" charset="0"/>
              </a:rPr>
              <a:t> </a:t>
            </a:r>
            <a:r>
              <a:rPr lang="en-US" sz="1100" dirty="0" err="1">
                <a:latin typeface="Arial Narrow" panose="020B0604020202020204" pitchFamily="34" charset="0"/>
                <a:cs typeface="Arial Narrow" panose="020B0604020202020204" pitchFamily="34" charset="0"/>
              </a:rPr>
              <a:t>predertminado</a:t>
            </a:r>
            <a:r>
              <a:rPr lang="en-US" sz="1100" dirty="0">
                <a:latin typeface="Arial Narrow" panose="020B0604020202020204" pitchFamily="34" charset="0"/>
                <a:cs typeface="Arial Narrow" panose="020B0604020202020204" pitchFamily="34" charset="0"/>
              </a:rPr>
              <a:t> </a:t>
            </a:r>
            <a:r>
              <a:rPr lang="es-ES_tradnl" sz="1100" dirty="0">
                <a:latin typeface="Arial Narrow" panose="020B0604020202020204" pitchFamily="34" charset="0"/>
                <a:cs typeface="Arial Narrow" panose="020B0604020202020204" pitchFamily="34" charset="0"/>
              </a:rPr>
              <a:t>en su ciudad para aprovechar su poder de compra con el fin de acceder a los beneficios mencionados anteriormente y ayudar a aumentar la cantidad de electricidad renovable en la red eléctrica. La estructura de exclusión voluntaria del programa sigue las reglas establecidas por la Comisión de Servicios Públicos del Estado de Nueva York. Antes de la inscripción, todos los residentes reciben comunicación por correo directo y reciben instrucciones sobre cómo no participar en el programa. Puede optar por no participar en cualquier momento y elegir otro proveedor o volver a Con Ed sin ningún cargo o gastos por cancelación.</a:t>
            </a:r>
            <a:endParaRPr lang="en-US" sz="1100" dirty="0">
              <a:latin typeface="Arial Narrow" panose="020B0604020202020204" pitchFamily="34" charset="0"/>
              <a:cs typeface="Arial Narrow" panose="020B0604020202020204" pitchFamily="34" charset="0"/>
            </a:endParaRPr>
          </a:p>
        </p:txBody>
      </p:sp>
      <p:pic>
        <p:nvPicPr>
          <p:cNvPr id="10" name="Picture 9" descr="SW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159" y="622286"/>
            <a:ext cx="3095653" cy="924273"/>
          </a:xfrm>
          <a:prstGeom prst="rect">
            <a:avLst/>
          </a:prstGeom>
        </p:spPr>
      </p:pic>
      <p:grpSp>
        <p:nvGrpSpPr>
          <p:cNvPr id="16" name="Group 15"/>
          <p:cNvGrpSpPr/>
          <p:nvPr/>
        </p:nvGrpSpPr>
        <p:grpSpPr>
          <a:xfrm>
            <a:off x="464038" y="9408171"/>
            <a:ext cx="6857992" cy="91440"/>
            <a:chOff x="-8195" y="1224149"/>
            <a:chExt cx="9176777" cy="91440"/>
          </a:xfrm>
        </p:grpSpPr>
        <p:sp>
          <p:nvSpPr>
            <p:cNvPr id="18" name="Rectangle 17"/>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flipH="1">
            <a:off x="448375" y="1620644"/>
            <a:ext cx="6864826" cy="0"/>
          </a:xfrm>
          <a:prstGeom prst="line">
            <a:avLst/>
          </a:prstGeom>
          <a:ln w="190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EDA39F26-37FD-EA4C-9E91-488D63ADDA8B}"/>
              </a:ext>
            </a:extLst>
          </p:cNvPr>
          <p:cNvSpPr/>
          <p:nvPr/>
        </p:nvSpPr>
        <p:spPr>
          <a:xfrm>
            <a:off x="5038462" y="6039014"/>
            <a:ext cx="1322829" cy="202438"/>
          </a:xfrm>
          <a:prstGeom prst="rect">
            <a:avLst/>
          </a:prstGeom>
        </p:spPr>
        <p:txBody>
          <a:bodyPr wrap="square" lIns="0" rIns="0" bIns="0">
            <a:noAutofit/>
          </a:bodyPr>
          <a:lstStyle/>
          <a:p>
            <a:pPr algn="r"/>
            <a:endParaRPr lang="en-US" sz="1000" b="1" cap="all" dirty="0">
              <a:solidFill>
                <a:srgbClr val="007297"/>
              </a:solidFill>
              <a:latin typeface="Arial Narrow"/>
              <a:cs typeface="Arial Narrow"/>
            </a:endParaRPr>
          </a:p>
        </p:txBody>
      </p:sp>
      <p:cxnSp>
        <p:nvCxnSpPr>
          <p:cNvPr id="26" name="Straight Connector 25"/>
          <p:cNvCxnSpPr/>
          <p:nvPr/>
        </p:nvCxnSpPr>
        <p:spPr>
          <a:xfrm>
            <a:off x="5323109" y="1857713"/>
            <a:ext cx="0" cy="7322297"/>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C8600203-A50F-D646-B4C2-35DB5036A5EA}"/>
              </a:ext>
            </a:extLst>
          </p:cNvPr>
          <p:cNvSpPr/>
          <p:nvPr/>
        </p:nvSpPr>
        <p:spPr>
          <a:xfrm>
            <a:off x="464039" y="9618977"/>
            <a:ext cx="728324" cy="261610"/>
          </a:xfrm>
          <a:prstGeom prst="rect">
            <a:avLst/>
          </a:prstGeom>
          <a:solidFill>
            <a:srgbClr val="007297"/>
          </a:solidFill>
        </p:spPr>
        <p:txBody>
          <a:bodyPr wrap="square">
            <a:spAutoFit/>
          </a:bodyPr>
          <a:lstStyle/>
          <a:p>
            <a:r>
              <a:rPr lang="en-US" sz="1100" b="1" dirty="0">
                <a:solidFill>
                  <a:schemeClr val="bg1"/>
                </a:solidFill>
                <a:latin typeface="Arial Narrow"/>
                <a:cs typeface="Arial Narrow"/>
              </a:rPr>
              <a:t>MORE</a:t>
            </a:r>
            <a:endParaRPr lang="en-US" sz="1100" dirty="0">
              <a:solidFill>
                <a:schemeClr val="bg1"/>
              </a:solidFill>
              <a:latin typeface="Arial Narrow"/>
              <a:cs typeface="Arial Narrow"/>
            </a:endParaRPr>
          </a:p>
        </p:txBody>
      </p:sp>
      <p:sp>
        <p:nvSpPr>
          <p:cNvPr id="33" name="Triangle 17">
            <a:extLst>
              <a:ext uri="{FF2B5EF4-FFF2-40B4-BE49-F238E27FC236}">
                <a16:creationId xmlns:a16="http://schemas.microsoft.com/office/drawing/2014/main" id="{4B0E79B3-A555-8D44-B051-2326E1EF284F}"/>
              </a:ext>
            </a:extLst>
          </p:cNvPr>
          <p:cNvSpPr/>
          <p:nvPr/>
        </p:nvSpPr>
        <p:spPr>
          <a:xfrm rot="10800000">
            <a:off x="972328" y="9713028"/>
            <a:ext cx="134713" cy="735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flipH="1">
            <a:off x="448375" y="488197"/>
            <a:ext cx="6864826" cy="0"/>
          </a:xfrm>
          <a:prstGeom prst="line">
            <a:avLst/>
          </a:prstGeom>
          <a:ln w="190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413579" y="4399240"/>
            <a:ext cx="1908452" cy="4973008"/>
          </a:xfrm>
          <a:prstGeom prst="rect">
            <a:avLst/>
          </a:prstGeom>
          <a:solidFill>
            <a:srgbClr val="75C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Content Placeholder 3"/>
          <p:cNvSpPr>
            <a:spLocks noGrp="1"/>
          </p:cNvSpPr>
          <p:nvPr>
            <p:ph idx="4294967295"/>
          </p:nvPr>
        </p:nvSpPr>
        <p:spPr>
          <a:xfrm>
            <a:off x="5483141" y="5575451"/>
            <a:ext cx="1769327" cy="671395"/>
          </a:xfrm>
          <a:prstGeom prst="rect">
            <a:avLst/>
          </a:prstGeom>
        </p:spPr>
        <p:txBody>
          <a:bodyPr lIns="0" tIns="0" rIns="0"/>
          <a:lstStyle/>
          <a:p>
            <a:pPr marL="0" lvl="1" indent="0" algn="ctr">
              <a:buNone/>
            </a:pPr>
            <a:r>
              <a:rPr lang="es-ES_tradnl" sz="1100" dirty="0">
                <a:solidFill>
                  <a:srgbClr val="008000"/>
                </a:solidFill>
                <a:latin typeface="Bebas Neue" panose="020B0606020202050201" pitchFamily="34" charset="77"/>
              </a:rPr>
              <a:t>Desde 2016, hemos compensado 605,000 toneladas métricas de dióxido de carbono equivalentes a </a:t>
            </a:r>
            <a:endParaRPr lang="en-US" sz="1100" dirty="0">
              <a:solidFill>
                <a:srgbClr val="008000"/>
              </a:solidFill>
              <a:latin typeface="Bebas Neue" panose="020B0606020202050201" pitchFamily="34" charset="77"/>
            </a:endParaRPr>
          </a:p>
        </p:txBody>
      </p:sp>
      <p:sp>
        <p:nvSpPr>
          <p:cNvPr id="42" name="Content Placeholder 3"/>
          <p:cNvSpPr txBox="1">
            <a:spLocks/>
          </p:cNvSpPr>
          <p:nvPr/>
        </p:nvSpPr>
        <p:spPr>
          <a:xfrm>
            <a:off x="5483142" y="6289138"/>
            <a:ext cx="1769327" cy="914401"/>
          </a:xfrm>
          <a:prstGeom prst="rect">
            <a:avLst/>
          </a:prstGeom>
        </p:spPr>
        <p:txBody>
          <a:bodyPr lIns="0" tIns="0" rIns="0" bIns="0">
            <a:noAutofit/>
          </a:bodyPr>
          <a:lstStyle>
            <a:lvl1pPr marL="0" indent="0" algn="l" defTabSz="457200" rtl="0" eaLnBrk="1" latinLnBrk="0" hangingPunct="1">
              <a:spcBef>
                <a:spcPct val="20000"/>
              </a:spcBef>
              <a:buFontTx/>
              <a:buNone/>
              <a:defRPr sz="1500" b="1" i="0" kern="1200">
                <a:solidFill>
                  <a:srgbClr val="F47721"/>
                </a:solidFill>
                <a:latin typeface="Arial Narrow"/>
                <a:ea typeface="+mn-ea"/>
                <a:cs typeface="Arial Narrow"/>
              </a:defRPr>
            </a:lvl1pPr>
            <a:lvl2pPr marL="0" indent="0" algn="l" defTabSz="457200" rtl="0" eaLnBrk="1" latinLnBrk="0" hangingPunct="1">
              <a:spcBef>
                <a:spcPts val="600"/>
              </a:spcBef>
              <a:buFontTx/>
              <a:buNone/>
              <a:defRPr sz="1400" b="0" i="0" kern="1200">
                <a:solidFill>
                  <a:schemeClr val="tx1">
                    <a:lumMod val="85000"/>
                    <a:lumOff val="15000"/>
                  </a:schemeClr>
                </a:solidFill>
                <a:latin typeface="Arial"/>
                <a:ea typeface="+mn-ea"/>
                <a:cs typeface="Arial"/>
              </a:defRPr>
            </a:lvl2pPr>
            <a:lvl3pPr marL="457200" indent="-182880" algn="l" defTabSz="457200" rtl="0" eaLnBrk="1" latinLnBrk="0" hangingPunct="1">
              <a:spcBef>
                <a:spcPts val="600"/>
              </a:spcBef>
              <a:buClr>
                <a:srgbClr val="007297"/>
              </a:buClr>
              <a:buFont typeface="Arial"/>
              <a:buChar char="•"/>
              <a:defRPr sz="1400" b="0" i="0" kern="1200">
                <a:solidFill>
                  <a:schemeClr val="tx1">
                    <a:lumMod val="85000"/>
                    <a:lumOff val="15000"/>
                  </a:schemeClr>
                </a:solidFill>
                <a:latin typeface="Arial"/>
                <a:ea typeface="+mn-ea"/>
                <a:cs typeface="Arial"/>
              </a:defRPr>
            </a:lvl3pPr>
            <a:lvl4pPr marL="914400" indent="-182880" algn="l" defTabSz="457200" rtl="0" eaLnBrk="1" latinLnBrk="0" hangingPunct="1">
              <a:spcBef>
                <a:spcPts val="600"/>
              </a:spcBef>
              <a:buFont typeface="Arial"/>
              <a:buChar char="–"/>
              <a:defRPr sz="1400" b="0" i="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ebas Neue Regular"/>
                <a:ea typeface="+mn-ea"/>
                <a:cs typeface="Bebas Neue Regular"/>
              </a:rPr>
              <a:t>        128,450</a:t>
            </a:r>
          </a:p>
          <a:p>
            <a:pPr marL="0" marR="0" lvl="1" indent="0" algn="ctr" defTabSz="457200" rtl="0" eaLnBrk="1" fontAlgn="auto" latinLnBrk="0" hangingPunct="1">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rPr>
              <a:t>AUTOS FUERA de la Carretera  POR 1 AÑO</a:t>
            </a:r>
          </a:p>
        </p:txBody>
      </p:sp>
      <p:pic>
        <p:nvPicPr>
          <p:cNvPr id="44" name="Picture 43" descr="ca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353" y="6289138"/>
            <a:ext cx="525762" cy="448190"/>
          </a:xfrm>
          <a:prstGeom prst="rect">
            <a:avLst/>
          </a:prstGeom>
        </p:spPr>
      </p:pic>
      <p:sp>
        <p:nvSpPr>
          <p:cNvPr id="45" name="Rectangle 44"/>
          <p:cNvSpPr/>
          <p:nvPr/>
        </p:nvSpPr>
        <p:spPr>
          <a:xfrm>
            <a:off x="5427812" y="1849548"/>
            <a:ext cx="1896862" cy="2722341"/>
          </a:xfrm>
          <a:prstGeom prst="rect">
            <a:avLst/>
          </a:prstGeom>
        </p:spPr>
        <p:txBody>
          <a:bodyPr wrap="square" lIns="0" tIns="0">
            <a:noAutofit/>
          </a:bodyPr>
          <a:lstStyle/>
          <a:p>
            <a:r>
              <a:rPr lang="en-US" sz="1050" b="1" dirty="0">
                <a:solidFill>
                  <a:srgbClr val="007297"/>
                </a:solidFill>
                <a:latin typeface="Arial"/>
                <a:cs typeface="Arial"/>
              </a:rPr>
              <a:t>Sustainable </a:t>
            </a:r>
            <a:r>
              <a:rPr lang="en-US" sz="1050" b="1" dirty="0">
                <a:solidFill>
                  <a:srgbClr val="007297"/>
                </a:solidFill>
                <a:latin typeface="Arial" panose="020B0604020202020204" pitchFamily="34" charset="0"/>
                <a:cs typeface="Arial" panose="020B0604020202020204" pitchFamily="34" charset="0"/>
              </a:rPr>
              <a:t>Westchester </a:t>
            </a:r>
            <a:r>
              <a:rPr lang="es-ES_tradnl" sz="1050" dirty="0" err="1">
                <a:solidFill>
                  <a:srgbClr val="007297"/>
                </a:solidFill>
                <a:latin typeface="Arial Narrow" panose="020B0604020202020204" pitchFamily="34" charset="0"/>
                <a:cs typeface="Arial Narrow" panose="020B0604020202020204" pitchFamily="34" charset="0"/>
              </a:rPr>
              <a:t>Sustainable</a:t>
            </a:r>
            <a:r>
              <a:rPr lang="es-ES_tradnl" sz="1050" dirty="0">
                <a:solidFill>
                  <a:srgbClr val="007297"/>
                </a:solidFill>
                <a:latin typeface="Arial Narrow" panose="020B0604020202020204" pitchFamily="34" charset="0"/>
                <a:cs typeface="Arial Narrow" panose="020B0604020202020204" pitchFamily="34" charset="0"/>
              </a:rPr>
              <a:t> Westchester es un consorcio de municipios miembros del condado de Westchester que facilita la colaboración efectiva de iniciativas de sostenibilidad ambiental. </a:t>
            </a:r>
            <a:r>
              <a:rPr lang="es-ES_tradnl" sz="1050" dirty="0" err="1">
                <a:solidFill>
                  <a:srgbClr val="007297"/>
                </a:solidFill>
                <a:latin typeface="Arial Narrow" panose="020B0604020202020204" pitchFamily="34" charset="0"/>
                <a:cs typeface="Arial Narrow" panose="020B0604020202020204" pitchFamily="34" charset="0"/>
              </a:rPr>
              <a:t>Sustainable</a:t>
            </a:r>
            <a:r>
              <a:rPr lang="es-ES_tradnl" sz="1050" dirty="0">
                <a:solidFill>
                  <a:srgbClr val="007297"/>
                </a:solidFill>
                <a:latin typeface="Arial Narrow" panose="020B0604020202020204" pitchFamily="34" charset="0"/>
                <a:cs typeface="Arial Narrow" panose="020B0604020202020204" pitchFamily="34" charset="0"/>
              </a:rPr>
              <a:t> Westchester ofrece innovaciones innovadoras y la conservación de los recursos para crear soluciones socialmente responsables, ecológicas y económicamente sólidas con el objetivo de crear comunidades saludables, vibrantes y sostenibles.</a:t>
            </a:r>
            <a:endParaRPr lang="en-US" sz="1050" dirty="0">
              <a:solidFill>
                <a:srgbClr val="007297"/>
              </a:solidFill>
              <a:latin typeface="Arial Narrow" panose="020B0604020202020204" pitchFamily="34" charset="0"/>
              <a:cs typeface="Arial Narrow" panose="020B0604020202020204" pitchFamily="34" charset="0"/>
            </a:endParaRPr>
          </a:p>
          <a:p>
            <a:pPr>
              <a:lnSpc>
                <a:spcPct val="105000"/>
              </a:lnSpc>
            </a:pPr>
            <a:endParaRPr lang="en-US" sz="1050" dirty="0">
              <a:solidFill>
                <a:srgbClr val="007297"/>
              </a:solidFill>
              <a:latin typeface="Arial"/>
              <a:cs typeface="Arial"/>
            </a:endParaRPr>
          </a:p>
        </p:txBody>
      </p:sp>
      <p:sp>
        <p:nvSpPr>
          <p:cNvPr id="47" name="Content Placeholder 3"/>
          <p:cNvSpPr txBox="1">
            <a:spLocks/>
          </p:cNvSpPr>
          <p:nvPr/>
        </p:nvSpPr>
        <p:spPr>
          <a:xfrm>
            <a:off x="5483142" y="7566194"/>
            <a:ext cx="1769327" cy="914401"/>
          </a:xfrm>
          <a:prstGeom prst="rect">
            <a:avLst/>
          </a:prstGeom>
        </p:spPr>
        <p:txBody>
          <a:bodyPr lIns="0" tIns="0" rIns="0" bIns="0">
            <a:noAutofit/>
          </a:bodyPr>
          <a:lstStyle>
            <a:lvl1pPr marL="0" indent="0" algn="l" defTabSz="457200" rtl="0" eaLnBrk="1" latinLnBrk="0" hangingPunct="1">
              <a:spcBef>
                <a:spcPct val="20000"/>
              </a:spcBef>
              <a:buFontTx/>
              <a:buNone/>
              <a:defRPr sz="1500" b="1" i="0" kern="1200">
                <a:solidFill>
                  <a:srgbClr val="F47721"/>
                </a:solidFill>
                <a:latin typeface="Arial Narrow"/>
                <a:ea typeface="+mn-ea"/>
                <a:cs typeface="Arial Narrow"/>
              </a:defRPr>
            </a:lvl1pPr>
            <a:lvl2pPr marL="0" indent="0" algn="l" defTabSz="457200" rtl="0" eaLnBrk="1" latinLnBrk="0" hangingPunct="1">
              <a:spcBef>
                <a:spcPts val="600"/>
              </a:spcBef>
              <a:buFontTx/>
              <a:buNone/>
              <a:defRPr sz="1400" b="0" i="0" kern="1200">
                <a:solidFill>
                  <a:schemeClr val="tx1">
                    <a:lumMod val="85000"/>
                    <a:lumOff val="15000"/>
                  </a:schemeClr>
                </a:solidFill>
                <a:latin typeface="Arial"/>
                <a:ea typeface="+mn-ea"/>
                <a:cs typeface="Arial"/>
              </a:defRPr>
            </a:lvl2pPr>
            <a:lvl3pPr marL="457200" indent="-182880" algn="l" defTabSz="457200" rtl="0" eaLnBrk="1" latinLnBrk="0" hangingPunct="1">
              <a:spcBef>
                <a:spcPts val="600"/>
              </a:spcBef>
              <a:buClr>
                <a:srgbClr val="007297"/>
              </a:buClr>
              <a:buFont typeface="Arial"/>
              <a:buChar char="•"/>
              <a:defRPr sz="1400" b="0" i="0" kern="1200">
                <a:solidFill>
                  <a:schemeClr val="tx1">
                    <a:lumMod val="85000"/>
                    <a:lumOff val="15000"/>
                  </a:schemeClr>
                </a:solidFill>
                <a:latin typeface="Arial"/>
                <a:ea typeface="+mn-ea"/>
                <a:cs typeface="Arial"/>
              </a:defRPr>
            </a:lvl3pPr>
            <a:lvl4pPr marL="914400" indent="-182880" algn="l" defTabSz="457200" rtl="0" eaLnBrk="1" latinLnBrk="0" hangingPunct="1">
              <a:spcBef>
                <a:spcPts val="600"/>
              </a:spcBef>
              <a:buFont typeface="Arial"/>
              <a:buChar char="–"/>
              <a:defRPr sz="1400" b="0" i="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ebas Neue Regular"/>
                <a:ea typeface="+mn-ea"/>
                <a:cs typeface="Bebas Neue Regular"/>
              </a:rPr>
              <a:t>     </a:t>
            </a:r>
            <a:r>
              <a:rPr kumimoji="0" lang="en-US" sz="2700" b="1" i="0" u="none" strike="noStrike" kern="1200" cap="none" spc="0" normalizeH="0" baseline="0" noProof="0" dirty="0">
                <a:ln>
                  <a:noFill/>
                </a:ln>
                <a:solidFill>
                  <a:prstClr val="white"/>
                </a:solidFill>
                <a:effectLst/>
                <a:uLnTx/>
                <a:uFillTx/>
                <a:latin typeface="Bebas Neue Regular"/>
                <a:ea typeface="+mn-ea"/>
                <a:cs typeface="Bebas Neue Regular"/>
              </a:rPr>
              <a:t>10 </a:t>
            </a:r>
            <a:r>
              <a:rPr kumimoji="0" lang="en-US" sz="2700" b="1" i="0" u="none" strike="noStrike" kern="1200" cap="none" spc="0" normalizeH="0" baseline="0" noProof="0" dirty="0" err="1">
                <a:ln>
                  <a:noFill/>
                </a:ln>
                <a:solidFill>
                  <a:prstClr val="white"/>
                </a:solidFill>
                <a:effectLst/>
                <a:uLnTx/>
                <a:uFillTx/>
                <a:latin typeface="Bebas Neue Regular"/>
                <a:ea typeface="+mn-ea"/>
                <a:cs typeface="Bebas Neue Regular"/>
              </a:rPr>
              <a:t>millones</a:t>
            </a:r>
            <a:endParaRPr kumimoji="0" lang="en-US" sz="2700" b="1" i="0" u="none" strike="noStrike" kern="1200" cap="none" spc="0" normalizeH="0" baseline="0" noProof="0" dirty="0">
              <a:ln>
                <a:noFill/>
              </a:ln>
              <a:solidFill>
                <a:prstClr val="white"/>
              </a:solidFill>
              <a:effectLst/>
              <a:uLnTx/>
              <a:uFillTx/>
              <a:latin typeface="Bebas Neue Regular"/>
              <a:ea typeface="+mn-ea"/>
              <a:cs typeface="Bebas Neue Regular"/>
            </a:endParaRPr>
          </a:p>
          <a:p>
            <a:pPr marL="0" marR="0" lvl="1" indent="0" algn="ctr" defTabSz="457200" rtl="0" eaLnBrk="1" fontAlgn="auto" latinLnBrk="0" hangingPunct="1">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rPr>
              <a:t>De </a:t>
            </a:r>
            <a:r>
              <a:rPr kumimoji="0" lang="en-US" sz="1600" b="1" i="0" u="none" strike="noStrike" kern="1200" cap="none" spc="0" normalizeH="0" baseline="0" noProof="0" dirty="0" err="1">
                <a:ln>
                  <a:noFill/>
                </a:ln>
                <a:solidFill>
                  <a:prstClr val="white"/>
                </a:solidFill>
                <a:effectLst/>
                <a:uLnTx/>
                <a:uFillTx/>
                <a:latin typeface="Bebas Neue Regular"/>
                <a:ea typeface="+mn-ea"/>
                <a:cs typeface="Bebas Neue Regular"/>
              </a:rPr>
              <a:t>Árboles</a:t>
            </a:r>
            <a:r>
              <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rPr>
              <a:t> </a:t>
            </a:r>
            <a:r>
              <a:rPr kumimoji="0" lang="en-US" sz="1600" b="1" i="0" u="none" strike="noStrike" kern="1200" cap="none" spc="0" normalizeH="0" baseline="0" noProof="0" dirty="0" err="1">
                <a:ln>
                  <a:noFill/>
                </a:ln>
                <a:solidFill>
                  <a:prstClr val="white"/>
                </a:solidFill>
                <a:effectLst/>
                <a:uLnTx/>
                <a:uFillTx/>
                <a:latin typeface="Bebas Neue Regular"/>
                <a:ea typeface="+mn-ea"/>
                <a:cs typeface="Bebas Neue Regular"/>
              </a:rPr>
              <a:t>cultivados</a:t>
            </a:r>
            <a:r>
              <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rPr>
              <a:t> </a:t>
            </a:r>
            <a:r>
              <a:rPr kumimoji="0" lang="en-US" sz="1600" b="1" i="0" u="none" strike="noStrike" kern="1200" cap="none" spc="0" normalizeH="0" baseline="0" noProof="0" dirty="0" err="1">
                <a:ln>
                  <a:noFill/>
                </a:ln>
                <a:solidFill>
                  <a:prstClr val="white"/>
                </a:solidFill>
                <a:effectLst/>
                <a:uLnTx/>
                <a:uFillTx/>
                <a:latin typeface="Bebas Neue Regular"/>
                <a:ea typeface="+mn-ea"/>
                <a:cs typeface="Bebas Neue Regular"/>
              </a:rPr>
              <a:t>durante</a:t>
            </a:r>
            <a:r>
              <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rPr>
              <a:t> 10 </a:t>
            </a:r>
            <a:r>
              <a:rPr kumimoji="0" lang="en-US" sz="1600" b="1" i="0" u="none" strike="noStrike" kern="1200" cap="none" spc="0" normalizeH="0" baseline="0" noProof="0" dirty="0" err="1">
                <a:ln>
                  <a:noFill/>
                </a:ln>
                <a:solidFill>
                  <a:prstClr val="white"/>
                </a:solidFill>
                <a:effectLst/>
                <a:uLnTx/>
                <a:uFillTx/>
                <a:latin typeface="Bebas Neue Regular"/>
                <a:ea typeface="+mn-ea"/>
                <a:cs typeface="Bebas Neue Regular"/>
              </a:rPr>
              <a:t>aÑos</a:t>
            </a:r>
            <a:endParaRPr kumimoji="0" lang="en-US" sz="1600" b="1" i="0" u="none" strike="noStrike" kern="1200" cap="none" spc="0" normalizeH="0" baseline="0" noProof="0" dirty="0">
              <a:ln>
                <a:noFill/>
              </a:ln>
              <a:solidFill>
                <a:prstClr val="white"/>
              </a:solidFill>
              <a:effectLst/>
              <a:uLnTx/>
              <a:uFillTx/>
              <a:latin typeface="Bebas Neue Regular"/>
              <a:ea typeface="+mn-ea"/>
              <a:cs typeface="Bebas Neue Regular"/>
            </a:endParaRPr>
          </a:p>
        </p:txBody>
      </p:sp>
      <p:cxnSp>
        <p:nvCxnSpPr>
          <p:cNvPr id="49" name="Straight Connector 48"/>
          <p:cNvCxnSpPr/>
          <p:nvPr/>
        </p:nvCxnSpPr>
        <p:spPr>
          <a:xfrm>
            <a:off x="5574569" y="7429571"/>
            <a:ext cx="1586473" cy="0"/>
          </a:xfrm>
          <a:prstGeom prst="line">
            <a:avLst/>
          </a:pr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8" name="Content Placeholder 3"/>
          <p:cNvSpPr>
            <a:spLocks noGrp="1"/>
          </p:cNvSpPr>
          <p:nvPr>
            <p:ph idx="4294967295"/>
          </p:nvPr>
        </p:nvSpPr>
        <p:spPr>
          <a:xfrm>
            <a:off x="6219699" y="7307650"/>
            <a:ext cx="296212" cy="243841"/>
          </a:xfrm>
          <a:prstGeom prst="rect">
            <a:avLst/>
          </a:prstGeom>
          <a:solidFill>
            <a:srgbClr val="75C043"/>
          </a:solidFill>
        </p:spPr>
        <p:txBody>
          <a:bodyPr lIns="0" tIns="0" rIns="0"/>
          <a:lstStyle/>
          <a:p>
            <a:pPr marL="0" lvl="1" indent="0" algn="ctr">
              <a:buNone/>
            </a:pPr>
            <a:r>
              <a:rPr lang="en-US" sz="1400" dirty="0">
                <a:solidFill>
                  <a:srgbClr val="008000"/>
                </a:solidFill>
                <a:latin typeface="Bebas Neue Regular"/>
                <a:cs typeface="Bebas Neue Regular"/>
              </a:rPr>
              <a:t>or</a:t>
            </a:r>
            <a:endParaRPr lang="en-US" sz="1400" dirty="0">
              <a:solidFill>
                <a:srgbClr val="008000"/>
              </a:solidFill>
            </a:endParaRPr>
          </a:p>
        </p:txBody>
      </p:sp>
      <p:pic>
        <p:nvPicPr>
          <p:cNvPr id="43" name="Picture 42" descr="tre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122" y="7566194"/>
            <a:ext cx="339622" cy="448190"/>
          </a:xfrm>
          <a:prstGeom prst="rect">
            <a:avLst/>
          </a:prstGeom>
        </p:spPr>
      </p:pic>
      <p:sp>
        <p:nvSpPr>
          <p:cNvPr id="53" name="Rectangle 52"/>
          <p:cNvSpPr/>
          <p:nvPr/>
        </p:nvSpPr>
        <p:spPr>
          <a:xfrm>
            <a:off x="5413579" y="4233168"/>
            <a:ext cx="1911095" cy="118301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Content Placeholder 3"/>
          <p:cNvSpPr>
            <a:spLocks noGrp="1"/>
          </p:cNvSpPr>
          <p:nvPr>
            <p:ph idx="4294967295"/>
          </p:nvPr>
        </p:nvSpPr>
        <p:spPr>
          <a:xfrm>
            <a:off x="5473372" y="4378711"/>
            <a:ext cx="1769327" cy="1001546"/>
          </a:xfrm>
          <a:prstGeom prst="rect">
            <a:avLst/>
          </a:prstGeom>
        </p:spPr>
        <p:txBody>
          <a:bodyPr lIns="0" tIns="0" rIns="0"/>
          <a:lstStyle/>
          <a:p>
            <a:pPr marL="0" lvl="1" indent="0" algn="ctr">
              <a:spcBef>
                <a:spcPts val="0"/>
              </a:spcBef>
              <a:buNone/>
            </a:pPr>
            <a:r>
              <a:rPr lang="en-US" sz="2000" b="1" dirty="0">
                <a:solidFill>
                  <a:schemeClr val="bg1"/>
                </a:solidFill>
                <a:latin typeface="Bebas Neue Regular"/>
                <a:cs typeface="Bebas Neue Regular"/>
              </a:rPr>
              <a:t>TU </a:t>
            </a:r>
            <a:r>
              <a:rPr lang="en-US" sz="2000" b="1" dirty="0" err="1">
                <a:solidFill>
                  <a:schemeClr val="bg1"/>
                </a:solidFill>
                <a:latin typeface="Bebas Neue Regular"/>
                <a:cs typeface="Bebas Neue Regular"/>
              </a:rPr>
              <a:t>participaCiÓn</a:t>
            </a:r>
            <a:r>
              <a:rPr lang="en-US" sz="2000" b="1" dirty="0">
                <a:solidFill>
                  <a:schemeClr val="bg1"/>
                </a:solidFill>
                <a:latin typeface="Bebas Neue Regular"/>
                <a:cs typeface="Bebas Neue Regular"/>
              </a:rPr>
              <a:t> </a:t>
            </a:r>
          </a:p>
          <a:p>
            <a:pPr marL="0" lvl="1" indent="0" algn="ctr">
              <a:spcBef>
                <a:spcPts val="0"/>
              </a:spcBef>
              <a:buNone/>
            </a:pPr>
            <a:r>
              <a:rPr lang="en-US" sz="2000" b="1" dirty="0">
                <a:solidFill>
                  <a:schemeClr val="bg1"/>
                </a:solidFill>
                <a:latin typeface="Bebas Neue Regular"/>
                <a:cs typeface="Bebas Neue Regular"/>
              </a:rPr>
              <a:t>HA HECHO UN</a:t>
            </a:r>
          </a:p>
          <a:p>
            <a:pPr marL="0" lvl="1" indent="0" algn="ctr">
              <a:spcBef>
                <a:spcPts val="0"/>
              </a:spcBef>
              <a:buNone/>
            </a:pPr>
            <a:r>
              <a:rPr lang="en-US" sz="2000" b="1" dirty="0" err="1">
                <a:solidFill>
                  <a:schemeClr val="bg1"/>
                </a:solidFill>
                <a:latin typeface="Bebas Neue Regular"/>
                <a:cs typeface="Bebas Neue Regular"/>
              </a:rPr>
              <a:t>impactO</a:t>
            </a:r>
            <a:r>
              <a:rPr lang="en-US" sz="2000" b="1" dirty="0">
                <a:solidFill>
                  <a:schemeClr val="bg1"/>
                </a:solidFill>
                <a:latin typeface="Bebas Neue Regular"/>
                <a:cs typeface="Bebas Neue Regular"/>
              </a:rPr>
              <a:t> POSITIVO</a:t>
            </a:r>
          </a:p>
          <a:p>
            <a:pPr marL="0" algn="ctr">
              <a:spcBef>
                <a:spcPts val="0"/>
              </a:spcBef>
            </a:pPr>
            <a:endParaRPr lang="en-US" sz="1400" b="1" dirty="0">
              <a:solidFill>
                <a:schemeClr val="bg1"/>
              </a:solidFill>
            </a:endParaRPr>
          </a:p>
        </p:txBody>
      </p:sp>
      <p:sp>
        <p:nvSpPr>
          <p:cNvPr id="2" name="TextBox 1">
            <a:extLst>
              <a:ext uri="{FF2B5EF4-FFF2-40B4-BE49-F238E27FC236}">
                <a16:creationId xmlns:a16="http://schemas.microsoft.com/office/drawing/2014/main" id="{1238F0B7-BD94-D94A-AC0C-213B146F4809}"/>
              </a:ext>
            </a:extLst>
          </p:cNvPr>
          <p:cNvSpPr txBox="1"/>
          <p:nvPr/>
        </p:nvSpPr>
        <p:spPr>
          <a:xfrm>
            <a:off x="5410934" y="8805672"/>
            <a:ext cx="1911095" cy="769441"/>
          </a:xfrm>
          <a:prstGeom prst="rect">
            <a:avLst/>
          </a:prstGeom>
          <a:noFill/>
        </p:spPr>
        <p:txBody>
          <a:bodyPr wrap="square" rtlCol="0">
            <a:spAutoFit/>
          </a:bodyPr>
          <a:lstStyle/>
          <a:p>
            <a:pPr algn="ctr"/>
            <a:r>
              <a:rPr lang="es-ES_tradnl" sz="1500" dirty="0">
                <a:solidFill>
                  <a:schemeClr val="bg1"/>
                </a:solidFill>
                <a:latin typeface="Bebas Neue" panose="020B0606020202050201" pitchFamily="34" charset="77"/>
              </a:rPr>
              <a:t>HABILITADO</a:t>
            </a:r>
            <a:r>
              <a:rPr lang="en-US" sz="1500" dirty="0">
                <a:solidFill>
                  <a:schemeClr val="bg1"/>
                </a:solidFill>
                <a:latin typeface="Bebas Neue" panose="020B0606020202050201" pitchFamily="34" charset="77"/>
              </a:rPr>
              <a:t> </a:t>
            </a:r>
            <a:r>
              <a:rPr lang="es-ES_tradnl" sz="1500" dirty="0">
                <a:solidFill>
                  <a:schemeClr val="bg1"/>
                </a:solidFill>
                <a:latin typeface="Bebas Neue" panose="020B0606020202050201" pitchFamily="34" charset="77"/>
              </a:rPr>
              <a:t>OTROS</a:t>
            </a:r>
            <a:endParaRPr lang="en-US" sz="1500" dirty="0">
              <a:solidFill>
                <a:schemeClr val="bg1"/>
              </a:solidFill>
              <a:latin typeface="Bebas Neue" panose="020B0606020202050201" pitchFamily="34" charset="77"/>
            </a:endParaRPr>
          </a:p>
          <a:p>
            <a:pPr algn="ctr"/>
            <a:r>
              <a:rPr lang="es-ES_tradnl" sz="1500" dirty="0">
                <a:solidFill>
                  <a:schemeClr val="bg1"/>
                </a:solidFill>
                <a:latin typeface="Bebas Neue" panose="020B0606020202050201" pitchFamily="34" charset="77"/>
              </a:rPr>
              <a:t>PROGRAMAS</a:t>
            </a:r>
            <a:r>
              <a:rPr lang="en-US" sz="1500" dirty="0">
                <a:solidFill>
                  <a:schemeClr val="bg1"/>
                </a:solidFill>
                <a:latin typeface="Bebas Neue" panose="020B0606020202050201" pitchFamily="34" charset="77"/>
              </a:rPr>
              <a:t> </a:t>
            </a:r>
            <a:r>
              <a:rPr lang="es-ES_tradnl" sz="1500" dirty="0">
                <a:solidFill>
                  <a:schemeClr val="bg1"/>
                </a:solidFill>
                <a:latin typeface="Bebas Neue" panose="020B0606020202050201" pitchFamily="34" charset="77"/>
              </a:rPr>
              <a:t>EMOCIONANTES</a:t>
            </a:r>
            <a:endParaRPr lang="en-US" sz="1500" dirty="0">
              <a:solidFill>
                <a:schemeClr val="bg1"/>
              </a:solidFill>
              <a:latin typeface="Bebas Neue" panose="020B0606020202050201" pitchFamily="34" charset="77"/>
            </a:endParaRPr>
          </a:p>
          <a:p>
            <a:pPr algn="ctr"/>
            <a:endParaRPr lang="en-US" sz="1400" dirty="0"/>
          </a:p>
        </p:txBody>
      </p:sp>
      <p:cxnSp>
        <p:nvCxnSpPr>
          <p:cNvPr id="27" name="Straight Connector 26">
            <a:extLst>
              <a:ext uri="{FF2B5EF4-FFF2-40B4-BE49-F238E27FC236}">
                <a16:creationId xmlns:a16="http://schemas.microsoft.com/office/drawing/2014/main" id="{46D536D5-C293-A845-862E-7877F78B5501}"/>
              </a:ext>
            </a:extLst>
          </p:cNvPr>
          <p:cNvCxnSpPr/>
          <p:nvPr/>
        </p:nvCxnSpPr>
        <p:spPr>
          <a:xfrm>
            <a:off x="5568054" y="8715827"/>
            <a:ext cx="1586473" cy="0"/>
          </a:xfrm>
          <a:prstGeom prst="line">
            <a:avLst/>
          </a:pr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5A3A020-B84C-D042-B476-3DDD6540372D}"/>
              </a:ext>
            </a:extLst>
          </p:cNvPr>
          <p:cNvSpPr txBox="1"/>
          <p:nvPr/>
        </p:nvSpPr>
        <p:spPr>
          <a:xfrm>
            <a:off x="6251275" y="8558785"/>
            <a:ext cx="247177" cy="307777"/>
          </a:xfrm>
          <a:prstGeom prst="rect">
            <a:avLst/>
          </a:prstGeom>
          <a:solidFill>
            <a:srgbClr val="75C043"/>
          </a:solidFill>
        </p:spPr>
        <p:txBody>
          <a:bodyPr wrap="square" rtlCol="0">
            <a:spAutoFit/>
          </a:bodyPr>
          <a:lstStyle/>
          <a:p>
            <a:r>
              <a:rPr lang="en-US" sz="1400" dirty="0">
                <a:solidFill>
                  <a:srgbClr val="008000"/>
                </a:solidFill>
                <a:latin typeface="Bebas Neue" panose="020B0606020202050201" pitchFamily="34" charset="77"/>
              </a:rPr>
              <a:t>Y</a:t>
            </a:r>
          </a:p>
        </p:txBody>
      </p:sp>
    </p:spTree>
    <p:extLst>
      <p:ext uri="{BB962C8B-B14F-4D97-AF65-F5344CB8AC3E}">
        <p14:creationId xmlns:p14="http://schemas.microsoft.com/office/powerpoint/2010/main" val="144618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0660" y="7954285"/>
            <a:ext cx="1922541" cy="1167125"/>
          </a:xfrm>
          <a:prstGeom prst="rect">
            <a:avLst/>
          </a:prstGeom>
          <a:solidFill>
            <a:srgbClr val="F47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64038" y="9408171"/>
            <a:ext cx="6857992" cy="91440"/>
            <a:chOff x="-8195" y="1224149"/>
            <a:chExt cx="9176777" cy="91440"/>
          </a:xfrm>
        </p:grpSpPr>
        <p:sp>
          <p:nvSpPr>
            <p:cNvPr id="18" name="Rectangle 17"/>
            <p:cNvSpPr/>
            <p:nvPr/>
          </p:nvSpPr>
          <p:spPr>
            <a:xfrm>
              <a:off x="-8195" y="1224149"/>
              <a:ext cx="2269613" cy="91440"/>
            </a:xfrm>
            <a:prstGeom prst="rect">
              <a:avLst/>
            </a:prstGeom>
            <a:gradFill flip="none" rotWithShape="1">
              <a:gsLst>
                <a:gs pos="0">
                  <a:srgbClr val="F8991D"/>
                </a:gs>
                <a:gs pos="50000">
                  <a:srgbClr val="F47521"/>
                </a:gs>
                <a:gs pos="100000">
                  <a:srgbClr val="DD522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86950" y="1224149"/>
              <a:ext cx="2276856" cy="91440"/>
            </a:xfrm>
            <a:prstGeom prst="rect">
              <a:avLst/>
            </a:prstGeom>
            <a:gradFill flip="none" rotWithShape="1">
              <a:gsLst>
                <a:gs pos="0">
                  <a:srgbClr val="FFC907"/>
                </a:gs>
                <a:gs pos="50000">
                  <a:srgbClr val="FEBE10"/>
                </a:gs>
                <a:gs pos="100000">
                  <a:srgbClr val="F68B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91726" y="1224149"/>
              <a:ext cx="2276856" cy="91440"/>
            </a:xfrm>
            <a:prstGeom prst="rect">
              <a:avLst/>
            </a:prstGeom>
            <a:gradFill flip="none" rotWithShape="1">
              <a:gsLst>
                <a:gs pos="0">
                  <a:srgbClr val="B6D550"/>
                </a:gs>
                <a:gs pos="50000">
                  <a:srgbClr val="85C55D"/>
                </a:gs>
                <a:gs pos="100000">
                  <a:srgbClr val="25B34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589338" y="1224149"/>
              <a:ext cx="2276856" cy="91440"/>
            </a:xfrm>
            <a:prstGeom prst="rect">
              <a:avLst/>
            </a:prstGeom>
            <a:gradFill flip="none" rotWithShape="1">
              <a:gsLst>
                <a:gs pos="0">
                  <a:srgbClr val="32C2D9"/>
                </a:gs>
                <a:gs pos="100000">
                  <a:srgbClr val="00729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p:cNvCxnSpPr/>
          <p:nvPr/>
        </p:nvCxnSpPr>
        <p:spPr>
          <a:xfrm>
            <a:off x="5295814" y="778342"/>
            <a:ext cx="0" cy="830625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Triangle 17">
            <a:extLst>
              <a:ext uri="{FF2B5EF4-FFF2-40B4-BE49-F238E27FC236}">
                <a16:creationId xmlns:a16="http://schemas.microsoft.com/office/drawing/2014/main" id="{4B0E79B3-A555-8D44-B051-2326E1EF284F}"/>
              </a:ext>
            </a:extLst>
          </p:cNvPr>
          <p:cNvSpPr/>
          <p:nvPr/>
        </p:nvSpPr>
        <p:spPr>
          <a:xfrm rot="10800000">
            <a:off x="966238" y="9025992"/>
            <a:ext cx="134713" cy="735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flipH="1">
            <a:off x="448375" y="488197"/>
            <a:ext cx="6864826" cy="0"/>
          </a:xfrm>
          <a:prstGeom prst="line">
            <a:avLst/>
          </a:prstGeom>
          <a:ln w="190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WestchesterPowe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615" y="8430273"/>
            <a:ext cx="1703975" cy="647753"/>
          </a:xfrm>
          <a:prstGeom prst="rect">
            <a:avLst/>
          </a:prstGeom>
        </p:spPr>
      </p:pic>
      <p:sp>
        <p:nvSpPr>
          <p:cNvPr id="27" name="Rectangle 26">
            <a:extLst>
              <a:ext uri="{FF2B5EF4-FFF2-40B4-BE49-F238E27FC236}">
                <a16:creationId xmlns:a16="http://schemas.microsoft.com/office/drawing/2014/main" id="{862ED6DC-F167-A648-BA22-4352B4521ED6}"/>
              </a:ext>
            </a:extLst>
          </p:cNvPr>
          <p:cNvSpPr/>
          <p:nvPr/>
        </p:nvSpPr>
        <p:spPr>
          <a:xfrm>
            <a:off x="5529657" y="8315878"/>
            <a:ext cx="1702187" cy="430887"/>
          </a:xfrm>
          <a:prstGeom prst="rect">
            <a:avLst/>
          </a:prstGeom>
        </p:spPr>
        <p:txBody>
          <a:bodyPr wrap="square">
            <a:spAutoFit/>
          </a:bodyPr>
          <a:lstStyle/>
          <a:p>
            <a:pPr algn="ctr"/>
            <a:r>
              <a:rPr lang="en-US" sz="1100" b="1" u="sng" dirty="0">
                <a:solidFill>
                  <a:schemeClr val="bg1"/>
                </a:solidFill>
              </a:rPr>
              <a:t>Para </a:t>
            </a:r>
            <a:r>
              <a:rPr lang="en-US" sz="1100" b="1" u="sng" dirty="0" err="1">
                <a:solidFill>
                  <a:schemeClr val="bg1"/>
                </a:solidFill>
              </a:rPr>
              <a:t>más</a:t>
            </a:r>
            <a:r>
              <a:rPr lang="en-US" sz="1100" b="1" u="sng" dirty="0">
                <a:solidFill>
                  <a:schemeClr val="bg1"/>
                </a:solidFill>
              </a:rPr>
              <a:t> </a:t>
            </a:r>
            <a:r>
              <a:rPr lang="en-US" sz="1100" b="1" u="sng" dirty="0" err="1">
                <a:solidFill>
                  <a:schemeClr val="bg1"/>
                </a:solidFill>
              </a:rPr>
              <a:t>información</a:t>
            </a:r>
            <a:r>
              <a:rPr lang="en-US" sz="1100" b="1" u="sng" dirty="0">
                <a:solidFill>
                  <a:schemeClr val="bg1"/>
                </a:solidFill>
              </a:rPr>
              <a:t>,</a:t>
            </a:r>
            <a:br>
              <a:rPr lang="en-US" sz="1100" b="1" u="sng" dirty="0">
                <a:solidFill>
                  <a:schemeClr val="bg1"/>
                </a:solidFill>
              </a:rPr>
            </a:br>
            <a:r>
              <a:rPr lang="en-US" sz="1100" b="1" u="sng" dirty="0" err="1">
                <a:solidFill>
                  <a:schemeClr val="bg1"/>
                </a:solidFill>
              </a:rPr>
              <a:t>haga</a:t>
            </a:r>
            <a:r>
              <a:rPr lang="en-US" sz="1100" b="1" u="sng" dirty="0">
                <a:solidFill>
                  <a:schemeClr val="bg1"/>
                </a:solidFill>
              </a:rPr>
              <a:t> </a:t>
            </a:r>
            <a:r>
              <a:rPr lang="en-US" sz="1100" b="1" u="sng" dirty="0" err="1">
                <a:solidFill>
                  <a:schemeClr val="bg1"/>
                </a:solidFill>
              </a:rPr>
              <a:t>clic</a:t>
            </a:r>
            <a:r>
              <a:rPr lang="en-US" sz="1100" b="1" u="sng" dirty="0">
                <a:solidFill>
                  <a:schemeClr val="bg1"/>
                </a:solidFill>
              </a:rPr>
              <a:t> </a:t>
            </a:r>
            <a:r>
              <a:rPr lang="en-US" sz="1100" b="1" u="sng" dirty="0" err="1">
                <a:solidFill>
                  <a:schemeClr val="bg1"/>
                </a:solidFill>
              </a:rPr>
              <a:t>aquí</a:t>
            </a:r>
            <a:endParaRPr lang="en-US" sz="1100" dirty="0">
              <a:solidFill>
                <a:schemeClr val="bg1"/>
              </a:solidFill>
            </a:endParaRPr>
          </a:p>
        </p:txBody>
      </p:sp>
      <p:sp>
        <p:nvSpPr>
          <p:cNvPr id="28" name="Rectangle 27">
            <a:extLst>
              <a:ext uri="{FF2B5EF4-FFF2-40B4-BE49-F238E27FC236}">
                <a16:creationId xmlns:a16="http://schemas.microsoft.com/office/drawing/2014/main" id="{7390C3F3-1673-934F-B809-8A9910159924}"/>
              </a:ext>
            </a:extLst>
          </p:cNvPr>
          <p:cNvSpPr/>
          <p:nvPr/>
        </p:nvSpPr>
        <p:spPr>
          <a:xfrm>
            <a:off x="464040" y="8628470"/>
            <a:ext cx="2118381" cy="261610"/>
          </a:xfrm>
          <a:prstGeom prst="rect">
            <a:avLst/>
          </a:prstGeom>
        </p:spPr>
        <p:txBody>
          <a:bodyPr wrap="square" lIns="0">
            <a:noAutofit/>
          </a:bodyPr>
          <a:lstStyle/>
          <a:p>
            <a:r>
              <a:rPr lang="en-US" sz="1100" b="1" dirty="0">
                <a:solidFill>
                  <a:srgbClr val="007297"/>
                </a:solidFill>
                <a:latin typeface="Arial"/>
                <a:cs typeface="Arial"/>
              </a:rPr>
              <a:t>CONTÁCTENOS: 914.242.4725 </a:t>
            </a:r>
            <a:endParaRPr lang="en-US" sz="1100" dirty="0">
              <a:solidFill>
                <a:srgbClr val="007297"/>
              </a:solidFill>
              <a:latin typeface="Arial"/>
              <a:cs typeface="Arial"/>
            </a:endParaRPr>
          </a:p>
        </p:txBody>
      </p:sp>
      <p:sp>
        <p:nvSpPr>
          <p:cNvPr id="29" name="Rectangle 28">
            <a:extLst>
              <a:ext uri="{FF2B5EF4-FFF2-40B4-BE49-F238E27FC236}">
                <a16:creationId xmlns:a16="http://schemas.microsoft.com/office/drawing/2014/main" id="{592949B1-7FCA-3449-BE81-AE8A0DF3D606}"/>
              </a:ext>
            </a:extLst>
          </p:cNvPr>
          <p:cNvSpPr/>
          <p:nvPr/>
        </p:nvSpPr>
        <p:spPr>
          <a:xfrm>
            <a:off x="464040" y="8859800"/>
            <a:ext cx="2718274" cy="261610"/>
          </a:xfrm>
          <a:prstGeom prst="rect">
            <a:avLst/>
          </a:prstGeom>
        </p:spPr>
        <p:txBody>
          <a:bodyPr wrap="square" lIns="0">
            <a:noAutofit/>
          </a:bodyPr>
          <a:lstStyle/>
          <a:p>
            <a:r>
              <a:rPr lang="en-US" sz="1100" b="1" dirty="0">
                <a:solidFill>
                  <a:srgbClr val="007297"/>
                </a:solidFill>
                <a:latin typeface="Arial"/>
                <a:cs typeface="Arial"/>
                <a:hlinkClick r:id="rId3"/>
              </a:rPr>
              <a:t>http://www.westchesterpower.org/</a:t>
            </a:r>
            <a:endParaRPr lang="en-US" sz="1100" dirty="0">
              <a:solidFill>
                <a:srgbClr val="007297"/>
              </a:solidFill>
              <a:latin typeface="Arial"/>
              <a:cs typeface="Arial"/>
            </a:endParaRPr>
          </a:p>
        </p:txBody>
      </p:sp>
      <p:sp>
        <p:nvSpPr>
          <p:cNvPr id="17" name="Rectangle 16"/>
          <p:cNvSpPr/>
          <p:nvPr/>
        </p:nvSpPr>
        <p:spPr>
          <a:xfrm>
            <a:off x="464040" y="697691"/>
            <a:ext cx="4605550" cy="5909311"/>
          </a:xfrm>
          <a:prstGeom prst="rect">
            <a:avLst/>
          </a:prstGeom>
        </p:spPr>
        <p:txBody>
          <a:bodyPr wrap="square" lIns="0">
            <a:noAutofit/>
          </a:bodyPr>
          <a:lstStyle/>
          <a:p>
            <a:pPr lvl="0"/>
            <a:r>
              <a:rPr lang="en-US" sz="1400" b="1" dirty="0">
                <a:solidFill>
                  <a:srgbClr val="F47721"/>
                </a:solidFill>
                <a:latin typeface="Arial Narrow" panose="020B0604020202020204" pitchFamily="34" charset="0"/>
                <a:cs typeface="Arial Narrow" panose="020B0604020202020204" pitchFamily="34" charset="0"/>
              </a:rPr>
              <a:t>6. ¿</a:t>
            </a:r>
            <a:r>
              <a:rPr lang="en-US" sz="1400" b="1" dirty="0">
                <a:latin typeface="Arial Narrow" panose="020B0604020202020204" pitchFamily="34" charset="0"/>
                <a:cs typeface="Arial Narrow" panose="020B0604020202020204" pitchFamily="34" charset="0"/>
              </a:rPr>
              <a:t> </a:t>
            </a:r>
            <a:r>
              <a:rPr lang="en-US" sz="1400" b="1" dirty="0">
                <a:solidFill>
                  <a:srgbClr val="F47721"/>
                </a:solidFill>
                <a:latin typeface="Arial Narrow" panose="020B0604020202020204" pitchFamily="34" charset="0"/>
                <a:cs typeface="Arial Narrow" panose="020B0604020202020204" pitchFamily="34" charset="0"/>
              </a:rPr>
              <a:t>CUÁLES SON LAS TARIFAS ACTUALES? </a:t>
            </a:r>
          </a:p>
          <a:p>
            <a:r>
              <a:rPr lang="es-ES_tradnl" sz="1100" dirty="0">
                <a:latin typeface="Arial Narrow" panose="020B0604020202020204" pitchFamily="34" charset="0"/>
                <a:cs typeface="Arial Narrow" panose="020B0604020202020204" pitchFamily="34" charset="0"/>
              </a:rPr>
              <a:t>Las tarifas actuales del programa fijo son 7.96 centavos (100% renovables) y 7.71 centavos para el suministro de energía básica, ambos menos que el promedio de Con Ed 2015. Las tarifas de Con Ed fluctúan y actualmente sus cargos de </a:t>
            </a:r>
            <a:r>
              <a:rPr lang="es-ES_tradnl" sz="1100" b="1" dirty="0">
                <a:latin typeface="Arial Narrow" panose="020B0604020202020204" pitchFamily="34" charset="0"/>
                <a:cs typeface="Arial Narrow" panose="020B0604020202020204" pitchFamily="34" charset="0"/>
              </a:rPr>
              <a:t>suministro</a:t>
            </a:r>
            <a:r>
              <a:rPr lang="es-ES_tradnl" sz="1100" dirty="0">
                <a:latin typeface="Arial Narrow" panose="020B0604020202020204" pitchFamily="34" charset="0"/>
                <a:cs typeface="Arial Narrow" panose="020B0604020202020204" pitchFamily="34" charset="0"/>
              </a:rPr>
              <a:t> han sido inusualmente bajos y ha resultado en un déficit mensual promedio de $ 4.31 en las facturas de servicios públicos de algunos residentes, desde principios de 2019.</a:t>
            </a:r>
            <a:br>
              <a:rPr lang="es-ES_tradnl" sz="1100" dirty="0">
                <a:latin typeface="Arial Narrow" panose="020B0604020202020204" pitchFamily="34" charset="0"/>
                <a:cs typeface="Arial Narrow" panose="020B0604020202020204" pitchFamily="34" charset="0"/>
              </a:rPr>
            </a:br>
            <a:r>
              <a:rPr lang="es-ES_tradnl" sz="1100" dirty="0">
                <a:latin typeface="Arial Narrow" panose="020B0604020202020204" pitchFamily="34" charset="0"/>
                <a:cs typeface="Arial Narrow" panose="020B0604020202020204" pitchFamily="34" charset="0"/>
              </a:rPr>
              <a:t> </a:t>
            </a:r>
            <a:endParaRPr lang="en-US" sz="1100" dirty="0">
              <a:latin typeface="Arial Narrow" panose="020B0604020202020204" pitchFamily="34" charset="0"/>
              <a:cs typeface="Arial Narrow" panose="020B0604020202020204" pitchFamily="34" charset="0"/>
            </a:endParaRPr>
          </a:p>
          <a:p>
            <a:r>
              <a:rPr lang="es-ES_tradnl" sz="1100" dirty="0">
                <a:latin typeface="Arial Narrow" panose="020B0604020202020204" pitchFamily="34" charset="0"/>
                <a:cs typeface="Arial Narrow" panose="020B0604020202020204" pitchFamily="34" charset="0"/>
              </a:rPr>
              <a:t>Es importante tener en cuenta que durante los primeros tres años del Programa 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las tarifas superaron a la empresa de servicios públicos y los clientes vieron ahorros.</a:t>
            </a:r>
            <a:endParaRPr lang="en-US" sz="1100" dirty="0">
              <a:latin typeface="Arial Narrow" panose="020B0604020202020204" pitchFamily="34" charset="0"/>
              <a:cs typeface="Arial Narrow" panose="020B0604020202020204" pitchFamily="34" charset="0"/>
            </a:endParaRPr>
          </a:p>
          <a:p>
            <a:r>
              <a:rPr lang="es-ES_tradnl" sz="1100" dirty="0">
                <a:latin typeface="Arial Narrow" panose="020B0604020202020204" pitchFamily="34" charset="0"/>
                <a:cs typeface="Arial Narrow" panose="020B0604020202020204" pitchFamily="34" charset="0"/>
              </a:rPr>
              <a:t> </a:t>
            </a:r>
            <a:endParaRPr lang="en-US" sz="1100" dirty="0">
              <a:latin typeface="Arial Narrow" panose="020B0604020202020204" pitchFamily="34" charset="0"/>
              <a:cs typeface="Arial Narrow" panose="020B0604020202020204" pitchFamily="34" charset="0"/>
            </a:endParaRPr>
          </a:p>
          <a:p>
            <a:r>
              <a:rPr lang="es-ES_tradnl" sz="1100" dirty="0">
                <a:latin typeface="Arial Narrow" panose="020B0604020202020204" pitchFamily="34" charset="0"/>
                <a:cs typeface="Arial Narrow" panose="020B0604020202020204" pitchFamily="34" charset="0"/>
              </a:rPr>
              <a:t>Dado que los precios de la energía dependen de los factores del mercado, no es posible predecir cuáles serán los precios en los próximos meses. Hemos visto picos de tasas de hasta 11 centavos / </a:t>
            </a:r>
            <a:r>
              <a:rPr lang="es-ES_tradnl" sz="1100" dirty="0" err="1">
                <a:latin typeface="Arial Narrow" panose="020B0604020202020204" pitchFamily="34" charset="0"/>
                <a:cs typeface="Arial Narrow" panose="020B0604020202020204" pitchFamily="34" charset="0"/>
              </a:rPr>
              <a:t>kwh</a:t>
            </a:r>
            <a:r>
              <a:rPr lang="es-ES_tradnl" sz="1100" dirty="0">
                <a:latin typeface="Arial Narrow" panose="020B0604020202020204" pitchFamily="34" charset="0"/>
                <a:cs typeface="Arial Narrow" panose="020B0604020202020204" pitchFamily="34" charset="0"/>
              </a:rPr>
              <a:t> en el pasado. Además, durante el mismo período, hemos visto aumentos del 15% en las tarifas de </a:t>
            </a:r>
            <a:r>
              <a:rPr lang="es-ES_tradnl" sz="1100" b="1" dirty="0">
                <a:latin typeface="Arial Narrow" panose="020B0604020202020204" pitchFamily="34" charset="0"/>
                <a:cs typeface="Arial Narrow" panose="020B0604020202020204" pitchFamily="34" charset="0"/>
              </a:rPr>
              <a:t>entrega</a:t>
            </a:r>
            <a:r>
              <a:rPr lang="es-ES_tradnl" sz="1100" dirty="0">
                <a:latin typeface="Arial Narrow" panose="020B0604020202020204" pitchFamily="34" charset="0"/>
                <a:cs typeface="Arial Narrow" panose="020B0604020202020204" pitchFamily="34" charset="0"/>
              </a:rPr>
              <a:t> de electricidad de Con Ed. Estos cargos de entrega más altos, junto con los picos de uso de la temporada general, contribuyen significativamente a los aumentos de tarifa que algunos residentes están teniendo.</a:t>
            </a:r>
          </a:p>
          <a:p>
            <a:r>
              <a:rPr lang="en-US" sz="1100" dirty="0">
                <a:latin typeface="Arial Narrow" panose="020B0604020202020204" pitchFamily="34" charset="0"/>
                <a:cs typeface="Arial Narrow" panose="020B0604020202020204" pitchFamily="34" charset="0"/>
              </a:rPr>
              <a:t> </a:t>
            </a:r>
          </a:p>
          <a:p>
            <a:r>
              <a:rPr lang="en-US" sz="1400" b="1" dirty="0">
                <a:solidFill>
                  <a:srgbClr val="F47721"/>
                </a:solidFill>
                <a:latin typeface="Arial Narrow" panose="020B0604020202020204" pitchFamily="34" charset="0"/>
                <a:cs typeface="Arial Narrow" panose="020B0604020202020204" pitchFamily="34" charset="0"/>
              </a:rPr>
              <a:t>7</a:t>
            </a:r>
            <a:r>
              <a:rPr lang="es-ES_tradnl" sz="1400" b="1" dirty="0">
                <a:solidFill>
                  <a:srgbClr val="F47721"/>
                </a:solidFill>
                <a:latin typeface="Arial Narrow" panose="020B0604020202020204" pitchFamily="34" charset="0"/>
                <a:cs typeface="Arial Narrow" panose="020B0604020202020204" pitchFamily="34" charset="0"/>
              </a:rPr>
              <a:t>¿CÓMO ES ES WESTCHESTER POWER DIFERENTE A UNA ESCO?</a:t>
            </a:r>
            <a:endParaRPr lang="en-US" sz="1400" b="1" dirty="0">
              <a:solidFill>
                <a:srgbClr val="F47721"/>
              </a:solidFill>
              <a:latin typeface="Arial Narrow" panose="020B0604020202020204" pitchFamily="34" charset="0"/>
              <a:cs typeface="Arial Narrow" panose="020B0604020202020204" pitchFamily="34" charset="0"/>
            </a:endParaRPr>
          </a:p>
          <a:p>
            <a:r>
              <a:rPr lang="es-ES_tradnl" sz="1100" dirty="0">
                <a:latin typeface="Arial Narrow" panose="020B0604020202020204" pitchFamily="34" charset="0"/>
                <a:cs typeface="Arial Narrow" panose="020B0604020202020204" pitchFamily="34" charset="0"/>
              </a:rPr>
              <a:t>Westchester </a:t>
            </a:r>
            <a:r>
              <a:rPr lang="es-ES_tradnl" sz="1100" dirty="0" err="1">
                <a:latin typeface="Arial Narrow" panose="020B0604020202020204" pitchFamily="34" charset="0"/>
                <a:cs typeface="Arial Narrow" panose="020B0604020202020204" pitchFamily="34" charset="0"/>
              </a:rPr>
              <a:t>Power</a:t>
            </a:r>
            <a:r>
              <a:rPr lang="es-ES_tradnl" sz="1100" dirty="0">
                <a:latin typeface="Arial Narrow" panose="020B0604020202020204" pitchFamily="34" charset="0"/>
                <a:cs typeface="Arial Narrow" panose="020B0604020202020204" pitchFamily="34" charset="0"/>
              </a:rPr>
              <a:t> es un programa sin fines de lucro (no un esfuerzo comercial) que ha sido examinado y aprobado por sus funcionarios elegidos locales y es parte de una cartera de soluciones de energía comunitaria. </a:t>
            </a:r>
            <a:r>
              <a:rPr lang="es-ES_tradnl" sz="1100" u="sng" dirty="0">
                <a:latin typeface="Arial Narrow" panose="020B0604020202020204" pitchFamily="34" charset="0"/>
                <a:cs typeface="Arial Narrow" panose="020B0604020202020204" pitchFamily="34" charset="0"/>
              </a:rPr>
              <a:t>Haga clic aquí para obtener más información comparativa sobre Westchester </a:t>
            </a:r>
            <a:r>
              <a:rPr lang="es-ES_tradnl" sz="1100" u="sng" dirty="0" err="1">
                <a:latin typeface="Arial Narrow" panose="020B0604020202020204" pitchFamily="34" charset="0"/>
                <a:cs typeface="Arial Narrow" panose="020B0604020202020204" pitchFamily="34" charset="0"/>
              </a:rPr>
              <a:t>Power</a:t>
            </a:r>
            <a:r>
              <a:rPr lang="es-ES_tradnl" sz="1100" u="sng" dirty="0">
                <a:latin typeface="Arial Narrow" panose="020B0604020202020204" pitchFamily="34" charset="0"/>
                <a:cs typeface="Arial Narrow" panose="020B0604020202020204" pitchFamily="34" charset="0"/>
              </a:rPr>
              <a:t> vs. </a:t>
            </a:r>
            <a:r>
              <a:rPr lang="es-ES_tradnl" sz="1100" u="sng" dirty="0" err="1">
                <a:latin typeface="Arial Narrow" panose="020B0604020202020204" pitchFamily="34" charset="0"/>
                <a:cs typeface="Arial Narrow" panose="020B0604020202020204" pitchFamily="34" charset="0"/>
              </a:rPr>
              <a:t>ESCOs</a:t>
            </a:r>
            <a:endParaRPr lang="en-US" sz="1100" dirty="0">
              <a:latin typeface="Arial Narrow" panose="020B0604020202020204" pitchFamily="34" charset="0"/>
              <a:cs typeface="Arial Narrow" panose="020B0604020202020204" pitchFamily="34" charset="0"/>
            </a:endParaRPr>
          </a:p>
          <a:p>
            <a:pPr>
              <a:spcBef>
                <a:spcPts val="1500"/>
              </a:spcBef>
            </a:pPr>
            <a:r>
              <a:rPr lang="en-US" sz="1400" b="1" dirty="0">
                <a:solidFill>
                  <a:srgbClr val="F47721"/>
                </a:solidFill>
                <a:latin typeface="Arial Narrow" panose="020B0604020202020204" pitchFamily="34" charset="0"/>
                <a:cs typeface="Arial Narrow" panose="020B0604020202020204" pitchFamily="34" charset="0"/>
              </a:rPr>
              <a:t>8. ¿CÓMO PUEDO OBTENER MÁS INFORMACIÓN O RESPUESTAS PARA MIS PREGUNTAS ESPECÍFICAS ? </a:t>
            </a:r>
            <a:br>
              <a:rPr lang="en-US" sz="1400" b="1" dirty="0">
                <a:solidFill>
                  <a:srgbClr val="F47721"/>
                </a:solidFill>
                <a:latin typeface="Arial Narrow" panose="020B0604020202020204" pitchFamily="34" charset="0"/>
                <a:cs typeface="Arial Narrow" panose="020B0604020202020204" pitchFamily="34" charset="0"/>
              </a:rPr>
            </a:br>
            <a:r>
              <a:rPr lang="es-ES_tradnl" sz="1100" dirty="0" err="1">
                <a:latin typeface="Arial Narrow" panose="020B0604020202020204" pitchFamily="34" charset="0"/>
                <a:cs typeface="Arial Narrow" panose="020B0604020202020204" pitchFamily="34" charset="0"/>
              </a:rPr>
              <a:t>Sustainable</a:t>
            </a:r>
            <a:r>
              <a:rPr lang="es-ES_tradnl" sz="1100" dirty="0">
                <a:latin typeface="Arial Narrow" panose="020B0604020202020204" pitchFamily="34" charset="0"/>
                <a:cs typeface="Arial Narrow" panose="020B0604020202020204" pitchFamily="34" charset="0"/>
              </a:rPr>
              <a:t> Westchester es parte de la comunidad y respaldamos nuestro compromiso con el programa y sus beneficios a largo plazo. Si tiene alguna pregunta o desea más información, llámenos; estaremos encantados de brindarle todo el tiempo que necesite.</a:t>
            </a:r>
            <a:r>
              <a:rPr lang="en-US" sz="1100" dirty="0">
                <a:latin typeface="Arial Narrow" panose="020B0604020202020204" pitchFamily="34" charset="0"/>
                <a:cs typeface="Arial Narrow" panose="020B0604020202020204" pitchFamily="34" charset="0"/>
              </a:rPr>
              <a:t> </a:t>
            </a:r>
            <a:endParaRPr lang="en-US" sz="1100" dirty="0">
              <a:solidFill>
                <a:srgbClr val="F47721"/>
              </a:solidFill>
              <a:latin typeface="Arial Narrow"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896EE6FB-E8D8-9748-96EE-7E3CA24FCBF7}"/>
              </a:ext>
            </a:extLst>
          </p:cNvPr>
          <p:cNvPicPr>
            <a:picLocks noChangeAspect="1"/>
          </p:cNvPicPr>
          <p:nvPr/>
        </p:nvPicPr>
        <p:blipFill>
          <a:blip r:embed="rId4"/>
          <a:stretch>
            <a:fillRect/>
          </a:stretch>
        </p:blipFill>
        <p:spPr>
          <a:xfrm>
            <a:off x="5390660" y="558789"/>
            <a:ext cx="1917700" cy="7315200"/>
          </a:xfrm>
          <a:prstGeom prst="rect">
            <a:avLst/>
          </a:prstGeom>
        </p:spPr>
      </p:pic>
    </p:spTree>
    <p:extLst>
      <p:ext uri="{BB962C8B-B14F-4D97-AF65-F5344CB8AC3E}">
        <p14:creationId xmlns:p14="http://schemas.microsoft.com/office/powerpoint/2010/main" val="3915642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4734</TotalTime>
  <Words>686</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Bebas Neue</vt:lpstr>
      <vt:lpstr>Bebas Neue Regular</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Jennifer Lieber</dc:creator>
  <cp:lastModifiedBy>Maria G</cp:lastModifiedBy>
  <cp:revision>219</cp:revision>
  <cp:lastPrinted>2020-01-07T16:36:31Z</cp:lastPrinted>
  <dcterms:created xsi:type="dcterms:W3CDTF">2020-01-06T17:52:40Z</dcterms:created>
  <dcterms:modified xsi:type="dcterms:W3CDTF">2020-03-02T16:06:26Z</dcterms:modified>
</cp:coreProperties>
</file>